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65" r:id="rId3"/>
    <p:sldId id="267" r:id="rId4"/>
    <p:sldId id="283" r:id="rId5"/>
    <p:sldId id="266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8" r:id="rId14"/>
    <p:sldId id="284" r:id="rId15"/>
    <p:sldId id="279" r:id="rId16"/>
    <p:sldId id="280" r:id="rId17"/>
    <p:sldId id="282" r:id="rId18"/>
    <p:sldId id="277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881"/>
    <a:srgbClr val="0081A0"/>
    <a:srgbClr val="0046AD"/>
    <a:srgbClr val="008345"/>
    <a:srgbClr val="F0A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94719"/>
  </p:normalViewPr>
  <p:slideViewPr>
    <p:cSldViewPr snapToGrid="0" snapToObjects="1" showGuides="1">
      <p:cViewPr>
        <p:scale>
          <a:sx n="86" d="100"/>
          <a:sy n="86" d="100"/>
        </p:scale>
        <p:origin x="345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10" d="100"/>
          <a:sy n="110" d="100"/>
        </p:scale>
        <p:origin x="31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E87F62-442C-499D-90B4-53A981E6AD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3F0655B-E359-432E-B84F-289CACEA55A3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Estimating Reserves</a:t>
          </a:r>
          <a:endParaRPr lang="en-SG" dirty="0"/>
        </a:p>
      </dgm:t>
    </dgm:pt>
    <dgm:pt modelId="{7F69D2D7-F534-4277-8236-94C53DEE62C3}" type="parTrans" cxnId="{2EDF38FA-8DE9-4B23-8339-2AA8BEC1E364}">
      <dgm:prSet/>
      <dgm:spPr/>
      <dgm:t>
        <a:bodyPr/>
        <a:lstStyle/>
        <a:p>
          <a:endParaRPr lang="en-SG"/>
        </a:p>
      </dgm:t>
    </dgm:pt>
    <dgm:pt modelId="{D78E660E-7326-4464-950C-169C8EA43199}" type="sibTrans" cxnId="{2EDF38FA-8DE9-4B23-8339-2AA8BEC1E364}">
      <dgm:prSet/>
      <dgm:spPr/>
      <dgm:t>
        <a:bodyPr/>
        <a:lstStyle/>
        <a:p>
          <a:endParaRPr lang="en-SG"/>
        </a:p>
      </dgm:t>
    </dgm:pt>
    <dgm:pt modelId="{CA8DBFC8-C587-48D6-B421-8F291F7AA4ED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Analogs</a:t>
          </a:r>
          <a:endParaRPr lang="en-SG"/>
        </a:p>
      </dgm:t>
    </dgm:pt>
    <dgm:pt modelId="{49C8D967-5892-4450-8503-8943B80A25F6}" type="parTrans" cxnId="{A8AEBBFC-2FE1-413D-95F5-4871D0F88D16}">
      <dgm:prSet/>
      <dgm:spPr/>
      <dgm:t>
        <a:bodyPr/>
        <a:lstStyle/>
        <a:p>
          <a:endParaRPr lang="en-SG"/>
        </a:p>
      </dgm:t>
    </dgm:pt>
    <dgm:pt modelId="{14AE6B4C-E14A-4D5D-9CDC-ACF35FB8993E}" type="sibTrans" cxnId="{A8AEBBFC-2FE1-413D-95F5-4871D0F88D16}">
      <dgm:prSet/>
      <dgm:spPr/>
      <dgm:t>
        <a:bodyPr/>
        <a:lstStyle/>
        <a:p>
          <a:endParaRPr lang="en-SG"/>
        </a:p>
      </dgm:t>
    </dgm:pt>
    <dgm:pt modelId="{2FD5F470-2066-438A-9383-A96CB5216F16}">
      <dgm:prSet phldrT="[Text]"/>
      <dgm:spPr>
        <a:solidFill>
          <a:srgbClr val="1B6967"/>
        </a:solidFill>
      </dgm:spPr>
      <dgm:t>
        <a:bodyPr/>
        <a:lstStyle/>
        <a:p>
          <a:r>
            <a:rPr lang="en-US" dirty="0"/>
            <a:t>Early Field Life</a:t>
          </a:r>
          <a:endParaRPr lang="en-SG" dirty="0"/>
        </a:p>
      </dgm:t>
    </dgm:pt>
    <dgm:pt modelId="{ECACB803-3231-4181-BF58-CB6390E54766}" type="parTrans" cxnId="{B78C2CB2-787A-470D-AED6-318F673A5E83}">
      <dgm:prSet/>
      <dgm:spPr/>
      <dgm:t>
        <a:bodyPr/>
        <a:lstStyle/>
        <a:p>
          <a:endParaRPr lang="en-SG"/>
        </a:p>
      </dgm:t>
    </dgm:pt>
    <dgm:pt modelId="{8063AA01-ED37-454D-9808-2F4E9CA074F9}" type="sibTrans" cxnId="{B78C2CB2-787A-470D-AED6-318F673A5E83}">
      <dgm:prSet/>
      <dgm:spPr/>
      <dgm:t>
        <a:bodyPr/>
        <a:lstStyle/>
        <a:p>
          <a:endParaRPr lang="en-SG"/>
        </a:p>
      </dgm:t>
    </dgm:pt>
    <dgm:pt modelId="{D6496B73-2B3F-43C8-8B88-F63858683B30}">
      <dgm:prSet phldrT="[Text]"/>
      <dgm:spPr>
        <a:solidFill>
          <a:srgbClr val="1B6967"/>
        </a:solidFill>
      </dgm:spPr>
      <dgm:t>
        <a:bodyPr/>
        <a:lstStyle/>
        <a:p>
          <a:r>
            <a:rPr lang="en-US" dirty="0"/>
            <a:t>Volumetric </a:t>
          </a:r>
          <a:endParaRPr lang="en-SG" dirty="0"/>
        </a:p>
      </dgm:t>
    </dgm:pt>
    <dgm:pt modelId="{B7682A45-04D6-45B6-90F5-DFCEB9E1F882}" type="parTrans" cxnId="{EA4C1F37-16A0-4849-92F4-F24A0A2D40EA}">
      <dgm:prSet/>
      <dgm:spPr/>
      <dgm:t>
        <a:bodyPr/>
        <a:lstStyle/>
        <a:p>
          <a:endParaRPr lang="en-SG"/>
        </a:p>
      </dgm:t>
    </dgm:pt>
    <dgm:pt modelId="{495BD54D-8A72-4F0D-8949-DFC245DA68AD}" type="sibTrans" cxnId="{EA4C1F37-16A0-4849-92F4-F24A0A2D40EA}">
      <dgm:prSet/>
      <dgm:spPr/>
      <dgm:t>
        <a:bodyPr/>
        <a:lstStyle/>
        <a:p>
          <a:endParaRPr lang="en-SG"/>
        </a:p>
      </dgm:t>
    </dgm:pt>
    <dgm:pt modelId="{0778F842-D45C-4955-8B61-83620C5D52AB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Early to Mid Field Life</a:t>
          </a:r>
          <a:endParaRPr lang="en-SG"/>
        </a:p>
      </dgm:t>
    </dgm:pt>
    <dgm:pt modelId="{7665B230-8B4D-4FFA-9B0D-20C869533E22}" type="parTrans" cxnId="{B5D89080-C507-43F0-9E2B-6205216D860B}">
      <dgm:prSet/>
      <dgm:spPr/>
      <dgm:t>
        <a:bodyPr/>
        <a:lstStyle/>
        <a:p>
          <a:endParaRPr lang="en-SG"/>
        </a:p>
      </dgm:t>
    </dgm:pt>
    <dgm:pt modelId="{D01B4E14-01D3-4B72-A868-F77C8955B699}" type="sibTrans" cxnId="{B5D89080-C507-43F0-9E2B-6205216D860B}">
      <dgm:prSet/>
      <dgm:spPr/>
      <dgm:t>
        <a:bodyPr/>
        <a:lstStyle/>
        <a:p>
          <a:endParaRPr lang="en-SG"/>
        </a:p>
      </dgm:t>
    </dgm:pt>
    <dgm:pt modelId="{ED7BE2C9-75DD-40FF-81EB-923F27FFCB69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Material Balance</a:t>
          </a:r>
          <a:endParaRPr lang="en-SG"/>
        </a:p>
      </dgm:t>
    </dgm:pt>
    <dgm:pt modelId="{D356F71E-6ABE-4E31-8E98-FA3CC6F1304B}" type="parTrans" cxnId="{41B799AA-8E5E-42CB-A1CE-A5379D8A3618}">
      <dgm:prSet/>
      <dgm:spPr/>
      <dgm:t>
        <a:bodyPr/>
        <a:lstStyle/>
        <a:p>
          <a:endParaRPr lang="en-SG"/>
        </a:p>
      </dgm:t>
    </dgm:pt>
    <dgm:pt modelId="{E4355599-F474-49F6-8206-ABBB26AED46A}" type="sibTrans" cxnId="{41B799AA-8E5E-42CB-A1CE-A5379D8A3618}">
      <dgm:prSet/>
      <dgm:spPr/>
      <dgm:t>
        <a:bodyPr/>
        <a:lstStyle/>
        <a:p>
          <a:endParaRPr lang="en-SG"/>
        </a:p>
      </dgm:t>
    </dgm:pt>
    <dgm:pt modelId="{C95BDA1D-B8FC-4055-99F8-E70F9ACB370E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Decline Curve Analysis</a:t>
          </a:r>
          <a:endParaRPr lang="en-SG"/>
        </a:p>
      </dgm:t>
    </dgm:pt>
    <dgm:pt modelId="{E638B23D-AF02-4A9A-9453-99383D777F6E}" type="parTrans" cxnId="{3AB2D29D-3B59-470C-9798-25D3399803C8}">
      <dgm:prSet/>
      <dgm:spPr/>
      <dgm:t>
        <a:bodyPr/>
        <a:lstStyle/>
        <a:p>
          <a:endParaRPr lang="en-SG"/>
        </a:p>
      </dgm:t>
    </dgm:pt>
    <dgm:pt modelId="{600FB645-CC13-4BAD-BDCD-3E5FE49BF736}" type="sibTrans" cxnId="{3AB2D29D-3B59-470C-9798-25D3399803C8}">
      <dgm:prSet/>
      <dgm:spPr/>
      <dgm:t>
        <a:bodyPr/>
        <a:lstStyle/>
        <a:p>
          <a:endParaRPr lang="en-SG"/>
        </a:p>
      </dgm:t>
    </dgm:pt>
    <dgm:pt modelId="{C89469C1-B49E-4036-B005-E898A99FAB86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Mid to Late Field Life</a:t>
          </a:r>
          <a:endParaRPr lang="en-SG"/>
        </a:p>
      </dgm:t>
    </dgm:pt>
    <dgm:pt modelId="{FA710985-7FF0-4EA6-ACF4-D63D6272C7C8}" type="parTrans" cxnId="{94F87C96-D396-47B1-93C4-76FDF1FC9BF2}">
      <dgm:prSet/>
      <dgm:spPr/>
      <dgm:t>
        <a:bodyPr/>
        <a:lstStyle/>
        <a:p>
          <a:endParaRPr lang="en-SG"/>
        </a:p>
      </dgm:t>
    </dgm:pt>
    <dgm:pt modelId="{D819F79D-4671-48A7-83BF-EEBE61CB18C5}" type="sibTrans" cxnId="{94F87C96-D396-47B1-93C4-76FDF1FC9BF2}">
      <dgm:prSet/>
      <dgm:spPr/>
      <dgm:t>
        <a:bodyPr/>
        <a:lstStyle/>
        <a:p>
          <a:endParaRPr lang="en-SG"/>
        </a:p>
      </dgm:t>
    </dgm:pt>
    <dgm:pt modelId="{FA18D67E-5ACD-4FDD-AA0B-0EC91D2E92A2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Numerical Reservoir Simulation</a:t>
          </a:r>
          <a:endParaRPr lang="en-SG"/>
        </a:p>
      </dgm:t>
    </dgm:pt>
    <dgm:pt modelId="{0480114F-4206-47FA-95D0-B796A31057A7}" type="parTrans" cxnId="{4FB90395-B329-4E11-8E4F-343D1929EECF}">
      <dgm:prSet/>
      <dgm:spPr/>
      <dgm:t>
        <a:bodyPr/>
        <a:lstStyle/>
        <a:p>
          <a:endParaRPr lang="en-SG"/>
        </a:p>
      </dgm:t>
    </dgm:pt>
    <dgm:pt modelId="{9CDF3416-AC65-4F4F-B95D-7B71BF05D936}" type="sibTrans" cxnId="{4FB90395-B329-4E11-8E4F-343D1929EECF}">
      <dgm:prSet/>
      <dgm:spPr/>
      <dgm:t>
        <a:bodyPr/>
        <a:lstStyle/>
        <a:p>
          <a:endParaRPr lang="en-SG"/>
        </a:p>
      </dgm:t>
    </dgm:pt>
    <dgm:pt modelId="{618537D0-ED31-4384-A6D7-4C127A857CAC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Mid to Late Field Life</a:t>
          </a:r>
          <a:endParaRPr lang="en-SG"/>
        </a:p>
      </dgm:t>
    </dgm:pt>
    <dgm:pt modelId="{3E147831-613B-48FD-8B9E-5742B98EA547}" type="parTrans" cxnId="{0101BFC4-1348-48FD-A06B-76CC7C26CC2B}">
      <dgm:prSet/>
      <dgm:spPr/>
      <dgm:t>
        <a:bodyPr/>
        <a:lstStyle/>
        <a:p>
          <a:endParaRPr lang="en-SG"/>
        </a:p>
      </dgm:t>
    </dgm:pt>
    <dgm:pt modelId="{F1CAE277-4F70-49D8-99A2-60D164927444}" type="sibTrans" cxnId="{0101BFC4-1348-48FD-A06B-76CC7C26CC2B}">
      <dgm:prSet/>
      <dgm:spPr/>
      <dgm:t>
        <a:bodyPr/>
        <a:lstStyle/>
        <a:p>
          <a:endParaRPr lang="en-SG"/>
        </a:p>
      </dgm:t>
    </dgm:pt>
    <dgm:pt modelId="{E49E86AF-A0D3-4FD7-B124-6DC76A2B1B1B}">
      <dgm:prSet phldrT="[Text]"/>
      <dgm:spPr>
        <a:solidFill>
          <a:srgbClr val="1B6967"/>
        </a:solidFill>
      </dgm:spPr>
      <dgm:t>
        <a:bodyPr/>
        <a:lstStyle/>
        <a:p>
          <a:r>
            <a:rPr lang="en-US"/>
            <a:t>Mid to Late Field Life</a:t>
          </a:r>
          <a:endParaRPr lang="en-SG"/>
        </a:p>
      </dgm:t>
    </dgm:pt>
    <dgm:pt modelId="{D0940678-1677-4B57-BFD0-403FC3EFCD24}" type="parTrans" cxnId="{85C44780-F2B0-4F2F-9CEA-FE9F6B8616B4}">
      <dgm:prSet/>
      <dgm:spPr/>
      <dgm:t>
        <a:bodyPr/>
        <a:lstStyle/>
        <a:p>
          <a:endParaRPr lang="en-SG"/>
        </a:p>
      </dgm:t>
    </dgm:pt>
    <dgm:pt modelId="{17C9D371-DC24-4505-8161-BB7B256EF3C3}" type="sibTrans" cxnId="{85C44780-F2B0-4F2F-9CEA-FE9F6B8616B4}">
      <dgm:prSet/>
      <dgm:spPr/>
      <dgm:t>
        <a:bodyPr/>
        <a:lstStyle/>
        <a:p>
          <a:endParaRPr lang="en-SG"/>
        </a:p>
      </dgm:t>
    </dgm:pt>
    <dgm:pt modelId="{A53FB143-589C-47E7-A354-562D6B8213D4}" type="pres">
      <dgm:prSet presAssocID="{50E87F62-442C-499D-90B4-53A981E6AD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F628DE4-87F3-4139-98ED-5A502402418B}" type="pres">
      <dgm:prSet presAssocID="{73F0655B-E359-432E-B84F-289CACEA55A3}" presName="root1" presStyleCnt="0"/>
      <dgm:spPr/>
    </dgm:pt>
    <dgm:pt modelId="{A4666C2A-E897-4B64-A0FB-E286864E2E1C}" type="pres">
      <dgm:prSet presAssocID="{73F0655B-E359-432E-B84F-289CACEA55A3}" presName="LevelOneTextNode" presStyleLbl="node0" presStyleIdx="0" presStyleCnt="1">
        <dgm:presLayoutVars>
          <dgm:chPref val="3"/>
        </dgm:presLayoutVars>
      </dgm:prSet>
      <dgm:spPr/>
    </dgm:pt>
    <dgm:pt modelId="{AE108F5A-0EC3-415F-85A9-91BBC8B42445}" type="pres">
      <dgm:prSet presAssocID="{73F0655B-E359-432E-B84F-289CACEA55A3}" presName="level2hierChild" presStyleCnt="0"/>
      <dgm:spPr/>
    </dgm:pt>
    <dgm:pt modelId="{C5FC4157-61C3-4BBE-9A3F-28B63C15FD1B}" type="pres">
      <dgm:prSet presAssocID="{49C8D967-5892-4450-8503-8943B80A25F6}" presName="conn2-1" presStyleLbl="parChTrans1D2" presStyleIdx="0" presStyleCnt="5"/>
      <dgm:spPr/>
    </dgm:pt>
    <dgm:pt modelId="{EF8EFC91-BA2E-413D-8A0A-894B434E8AA8}" type="pres">
      <dgm:prSet presAssocID="{49C8D967-5892-4450-8503-8943B80A25F6}" presName="connTx" presStyleLbl="parChTrans1D2" presStyleIdx="0" presStyleCnt="5"/>
      <dgm:spPr/>
    </dgm:pt>
    <dgm:pt modelId="{8AB21682-AC9A-4619-BD69-ABEA1F2C9289}" type="pres">
      <dgm:prSet presAssocID="{CA8DBFC8-C587-48D6-B421-8F291F7AA4ED}" presName="root2" presStyleCnt="0"/>
      <dgm:spPr/>
    </dgm:pt>
    <dgm:pt modelId="{378874B2-A6E0-479C-A05A-70334E460022}" type="pres">
      <dgm:prSet presAssocID="{CA8DBFC8-C587-48D6-B421-8F291F7AA4ED}" presName="LevelTwoTextNode" presStyleLbl="node2" presStyleIdx="0" presStyleCnt="5">
        <dgm:presLayoutVars>
          <dgm:chPref val="3"/>
        </dgm:presLayoutVars>
      </dgm:prSet>
      <dgm:spPr/>
    </dgm:pt>
    <dgm:pt modelId="{624FD296-0E65-4581-AB9D-FBC815E76498}" type="pres">
      <dgm:prSet presAssocID="{CA8DBFC8-C587-48D6-B421-8F291F7AA4ED}" presName="level3hierChild" presStyleCnt="0"/>
      <dgm:spPr/>
    </dgm:pt>
    <dgm:pt modelId="{BB07FBD1-7B9A-49D8-83A9-3B91CD9177FF}" type="pres">
      <dgm:prSet presAssocID="{ECACB803-3231-4181-BF58-CB6390E54766}" presName="conn2-1" presStyleLbl="parChTrans1D3" presStyleIdx="0" presStyleCnt="5"/>
      <dgm:spPr/>
    </dgm:pt>
    <dgm:pt modelId="{7DF7356A-4B76-497C-B7DE-DFA5F7ACDFE2}" type="pres">
      <dgm:prSet presAssocID="{ECACB803-3231-4181-BF58-CB6390E54766}" presName="connTx" presStyleLbl="parChTrans1D3" presStyleIdx="0" presStyleCnt="5"/>
      <dgm:spPr/>
    </dgm:pt>
    <dgm:pt modelId="{15B23441-2968-458A-9258-65C2CA13028A}" type="pres">
      <dgm:prSet presAssocID="{2FD5F470-2066-438A-9383-A96CB5216F16}" presName="root2" presStyleCnt="0"/>
      <dgm:spPr/>
    </dgm:pt>
    <dgm:pt modelId="{6353B0DC-8771-4029-8F70-17718350C458}" type="pres">
      <dgm:prSet presAssocID="{2FD5F470-2066-438A-9383-A96CB5216F16}" presName="LevelTwoTextNode" presStyleLbl="node3" presStyleIdx="0" presStyleCnt="5">
        <dgm:presLayoutVars>
          <dgm:chPref val="3"/>
        </dgm:presLayoutVars>
      </dgm:prSet>
      <dgm:spPr/>
    </dgm:pt>
    <dgm:pt modelId="{9AEC58D1-F999-4DBB-AB36-3B87EF35C9FE}" type="pres">
      <dgm:prSet presAssocID="{2FD5F470-2066-438A-9383-A96CB5216F16}" presName="level3hierChild" presStyleCnt="0"/>
      <dgm:spPr/>
    </dgm:pt>
    <dgm:pt modelId="{5B055545-AE14-447B-80E0-A6885FE3C069}" type="pres">
      <dgm:prSet presAssocID="{B7682A45-04D6-45B6-90F5-DFCEB9E1F882}" presName="conn2-1" presStyleLbl="parChTrans1D2" presStyleIdx="1" presStyleCnt="5"/>
      <dgm:spPr/>
    </dgm:pt>
    <dgm:pt modelId="{4C56593D-FEAA-49EC-A82B-99BB446ED327}" type="pres">
      <dgm:prSet presAssocID="{B7682A45-04D6-45B6-90F5-DFCEB9E1F882}" presName="connTx" presStyleLbl="parChTrans1D2" presStyleIdx="1" presStyleCnt="5"/>
      <dgm:spPr/>
    </dgm:pt>
    <dgm:pt modelId="{1D058666-D969-479A-A2AD-7F44A51EAA4C}" type="pres">
      <dgm:prSet presAssocID="{D6496B73-2B3F-43C8-8B88-F63858683B30}" presName="root2" presStyleCnt="0"/>
      <dgm:spPr/>
    </dgm:pt>
    <dgm:pt modelId="{A3ED9462-9485-426E-96DD-0C7346C474C9}" type="pres">
      <dgm:prSet presAssocID="{D6496B73-2B3F-43C8-8B88-F63858683B30}" presName="LevelTwoTextNode" presStyleLbl="node2" presStyleIdx="1" presStyleCnt="5">
        <dgm:presLayoutVars>
          <dgm:chPref val="3"/>
        </dgm:presLayoutVars>
      </dgm:prSet>
      <dgm:spPr/>
    </dgm:pt>
    <dgm:pt modelId="{61ACD6E4-1589-4E92-9121-F2DBF2CEA3CC}" type="pres">
      <dgm:prSet presAssocID="{D6496B73-2B3F-43C8-8B88-F63858683B30}" presName="level3hierChild" presStyleCnt="0"/>
      <dgm:spPr/>
    </dgm:pt>
    <dgm:pt modelId="{8381E792-CA8C-4324-943E-D2462CF9EE71}" type="pres">
      <dgm:prSet presAssocID="{7665B230-8B4D-4FFA-9B0D-20C869533E22}" presName="conn2-1" presStyleLbl="parChTrans1D3" presStyleIdx="1" presStyleCnt="5"/>
      <dgm:spPr/>
    </dgm:pt>
    <dgm:pt modelId="{CC0987DE-84BC-47B4-BA1D-ABA3202F0253}" type="pres">
      <dgm:prSet presAssocID="{7665B230-8B4D-4FFA-9B0D-20C869533E22}" presName="connTx" presStyleLbl="parChTrans1D3" presStyleIdx="1" presStyleCnt="5"/>
      <dgm:spPr/>
    </dgm:pt>
    <dgm:pt modelId="{6CEE1604-AD14-4662-856F-D75DCA228509}" type="pres">
      <dgm:prSet presAssocID="{0778F842-D45C-4955-8B61-83620C5D52AB}" presName="root2" presStyleCnt="0"/>
      <dgm:spPr/>
    </dgm:pt>
    <dgm:pt modelId="{9812A509-8CEF-403F-A530-5245C61A7697}" type="pres">
      <dgm:prSet presAssocID="{0778F842-D45C-4955-8B61-83620C5D52AB}" presName="LevelTwoTextNode" presStyleLbl="node3" presStyleIdx="1" presStyleCnt="5">
        <dgm:presLayoutVars>
          <dgm:chPref val="3"/>
        </dgm:presLayoutVars>
      </dgm:prSet>
      <dgm:spPr/>
    </dgm:pt>
    <dgm:pt modelId="{771A9F0B-56BA-4FA9-9D00-17D4C5BAEAB6}" type="pres">
      <dgm:prSet presAssocID="{0778F842-D45C-4955-8B61-83620C5D52AB}" presName="level3hierChild" presStyleCnt="0"/>
      <dgm:spPr/>
    </dgm:pt>
    <dgm:pt modelId="{5A9ED03B-EFE5-4A2A-BC0A-EF0968EA1E7E}" type="pres">
      <dgm:prSet presAssocID="{D356F71E-6ABE-4E31-8E98-FA3CC6F1304B}" presName="conn2-1" presStyleLbl="parChTrans1D2" presStyleIdx="2" presStyleCnt="5"/>
      <dgm:spPr/>
    </dgm:pt>
    <dgm:pt modelId="{50732124-B7B1-4E79-99A5-18532BD94CDE}" type="pres">
      <dgm:prSet presAssocID="{D356F71E-6ABE-4E31-8E98-FA3CC6F1304B}" presName="connTx" presStyleLbl="parChTrans1D2" presStyleIdx="2" presStyleCnt="5"/>
      <dgm:spPr/>
    </dgm:pt>
    <dgm:pt modelId="{2516C2F6-3A28-4768-AEF7-7C7CB8242389}" type="pres">
      <dgm:prSet presAssocID="{ED7BE2C9-75DD-40FF-81EB-923F27FFCB69}" presName="root2" presStyleCnt="0"/>
      <dgm:spPr/>
    </dgm:pt>
    <dgm:pt modelId="{A682BCBF-75A9-4462-B6F1-FDD306D2146C}" type="pres">
      <dgm:prSet presAssocID="{ED7BE2C9-75DD-40FF-81EB-923F27FFCB69}" presName="LevelTwoTextNode" presStyleLbl="node2" presStyleIdx="2" presStyleCnt="5">
        <dgm:presLayoutVars>
          <dgm:chPref val="3"/>
        </dgm:presLayoutVars>
      </dgm:prSet>
      <dgm:spPr/>
    </dgm:pt>
    <dgm:pt modelId="{04372596-B5BB-472E-9885-B85C340DCCD8}" type="pres">
      <dgm:prSet presAssocID="{ED7BE2C9-75DD-40FF-81EB-923F27FFCB69}" presName="level3hierChild" presStyleCnt="0"/>
      <dgm:spPr/>
    </dgm:pt>
    <dgm:pt modelId="{723B0FBE-9AB5-4871-A8C5-84B44EE9E56F}" type="pres">
      <dgm:prSet presAssocID="{FA710985-7FF0-4EA6-ACF4-D63D6272C7C8}" presName="conn2-1" presStyleLbl="parChTrans1D3" presStyleIdx="2" presStyleCnt="5"/>
      <dgm:spPr/>
    </dgm:pt>
    <dgm:pt modelId="{FFC56B50-B4FB-46D5-8443-6B5468D003C0}" type="pres">
      <dgm:prSet presAssocID="{FA710985-7FF0-4EA6-ACF4-D63D6272C7C8}" presName="connTx" presStyleLbl="parChTrans1D3" presStyleIdx="2" presStyleCnt="5"/>
      <dgm:spPr/>
    </dgm:pt>
    <dgm:pt modelId="{B5E4A76E-8943-4501-8160-6E821350564C}" type="pres">
      <dgm:prSet presAssocID="{C89469C1-B49E-4036-B005-E898A99FAB86}" presName="root2" presStyleCnt="0"/>
      <dgm:spPr/>
    </dgm:pt>
    <dgm:pt modelId="{D4200128-1378-457E-B420-B3FBC7C1DBA6}" type="pres">
      <dgm:prSet presAssocID="{C89469C1-B49E-4036-B005-E898A99FAB86}" presName="LevelTwoTextNode" presStyleLbl="node3" presStyleIdx="2" presStyleCnt="5">
        <dgm:presLayoutVars>
          <dgm:chPref val="3"/>
        </dgm:presLayoutVars>
      </dgm:prSet>
      <dgm:spPr/>
    </dgm:pt>
    <dgm:pt modelId="{ED60196C-0956-4C8D-8ED7-19268971948A}" type="pres">
      <dgm:prSet presAssocID="{C89469C1-B49E-4036-B005-E898A99FAB86}" presName="level3hierChild" presStyleCnt="0"/>
      <dgm:spPr/>
    </dgm:pt>
    <dgm:pt modelId="{B1D704C5-7656-48DB-8F5B-89C812269087}" type="pres">
      <dgm:prSet presAssocID="{E638B23D-AF02-4A9A-9453-99383D777F6E}" presName="conn2-1" presStyleLbl="parChTrans1D2" presStyleIdx="3" presStyleCnt="5"/>
      <dgm:spPr/>
    </dgm:pt>
    <dgm:pt modelId="{7811A828-2396-4C58-8944-3E0324036ED2}" type="pres">
      <dgm:prSet presAssocID="{E638B23D-AF02-4A9A-9453-99383D777F6E}" presName="connTx" presStyleLbl="parChTrans1D2" presStyleIdx="3" presStyleCnt="5"/>
      <dgm:spPr/>
    </dgm:pt>
    <dgm:pt modelId="{12E72165-56F7-476F-BD0D-73C6476C7171}" type="pres">
      <dgm:prSet presAssocID="{C95BDA1D-B8FC-4055-99F8-E70F9ACB370E}" presName="root2" presStyleCnt="0"/>
      <dgm:spPr/>
    </dgm:pt>
    <dgm:pt modelId="{5C363343-B5C0-4FA4-BD4B-BEFFF885F317}" type="pres">
      <dgm:prSet presAssocID="{C95BDA1D-B8FC-4055-99F8-E70F9ACB370E}" presName="LevelTwoTextNode" presStyleLbl="node2" presStyleIdx="3" presStyleCnt="5">
        <dgm:presLayoutVars>
          <dgm:chPref val="3"/>
        </dgm:presLayoutVars>
      </dgm:prSet>
      <dgm:spPr/>
    </dgm:pt>
    <dgm:pt modelId="{ED888E9E-0B5A-474F-AB71-CBC2CDF85AAB}" type="pres">
      <dgm:prSet presAssocID="{C95BDA1D-B8FC-4055-99F8-E70F9ACB370E}" presName="level3hierChild" presStyleCnt="0"/>
      <dgm:spPr/>
    </dgm:pt>
    <dgm:pt modelId="{1AE36EFD-7E4E-4EA4-8C8E-8D3D753B28F6}" type="pres">
      <dgm:prSet presAssocID="{3E147831-613B-48FD-8B9E-5742B98EA547}" presName="conn2-1" presStyleLbl="parChTrans1D3" presStyleIdx="3" presStyleCnt="5"/>
      <dgm:spPr/>
    </dgm:pt>
    <dgm:pt modelId="{57F7AFF4-D3A4-4889-807F-F7ABC90E5E22}" type="pres">
      <dgm:prSet presAssocID="{3E147831-613B-48FD-8B9E-5742B98EA547}" presName="connTx" presStyleLbl="parChTrans1D3" presStyleIdx="3" presStyleCnt="5"/>
      <dgm:spPr/>
    </dgm:pt>
    <dgm:pt modelId="{EE0FECB8-34CA-457D-A6C0-DEC338DAA929}" type="pres">
      <dgm:prSet presAssocID="{618537D0-ED31-4384-A6D7-4C127A857CAC}" presName="root2" presStyleCnt="0"/>
      <dgm:spPr/>
    </dgm:pt>
    <dgm:pt modelId="{3F971D14-B559-4B04-ACDC-E7409427FAA9}" type="pres">
      <dgm:prSet presAssocID="{618537D0-ED31-4384-A6D7-4C127A857CAC}" presName="LevelTwoTextNode" presStyleLbl="node3" presStyleIdx="3" presStyleCnt="5">
        <dgm:presLayoutVars>
          <dgm:chPref val="3"/>
        </dgm:presLayoutVars>
      </dgm:prSet>
      <dgm:spPr/>
    </dgm:pt>
    <dgm:pt modelId="{549DDC93-EAEF-4591-A980-4E6AB4255870}" type="pres">
      <dgm:prSet presAssocID="{618537D0-ED31-4384-A6D7-4C127A857CAC}" presName="level3hierChild" presStyleCnt="0"/>
      <dgm:spPr/>
    </dgm:pt>
    <dgm:pt modelId="{C9BBAA5D-ADD8-4417-8699-9714BFC93409}" type="pres">
      <dgm:prSet presAssocID="{0480114F-4206-47FA-95D0-B796A31057A7}" presName="conn2-1" presStyleLbl="parChTrans1D2" presStyleIdx="4" presStyleCnt="5"/>
      <dgm:spPr/>
    </dgm:pt>
    <dgm:pt modelId="{6ED79C35-3D76-44D5-B3AE-C9E272E9071D}" type="pres">
      <dgm:prSet presAssocID="{0480114F-4206-47FA-95D0-B796A31057A7}" presName="connTx" presStyleLbl="parChTrans1D2" presStyleIdx="4" presStyleCnt="5"/>
      <dgm:spPr/>
    </dgm:pt>
    <dgm:pt modelId="{A4B4F637-4E60-453D-87F2-AFECD13A4A7F}" type="pres">
      <dgm:prSet presAssocID="{FA18D67E-5ACD-4FDD-AA0B-0EC91D2E92A2}" presName="root2" presStyleCnt="0"/>
      <dgm:spPr/>
    </dgm:pt>
    <dgm:pt modelId="{F269798C-CFBA-4ECA-8093-8FADE50F548E}" type="pres">
      <dgm:prSet presAssocID="{FA18D67E-5ACD-4FDD-AA0B-0EC91D2E92A2}" presName="LevelTwoTextNode" presStyleLbl="node2" presStyleIdx="4" presStyleCnt="5">
        <dgm:presLayoutVars>
          <dgm:chPref val="3"/>
        </dgm:presLayoutVars>
      </dgm:prSet>
      <dgm:spPr/>
    </dgm:pt>
    <dgm:pt modelId="{5191AF59-1F81-4317-91E5-3B9D74F22B03}" type="pres">
      <dgm:prSet presAssocID="{FA18D67E-5ACD-4FDD-AA0B-0EC91D2E92A2}" presName="level3hierChild" presStyleCnt="0"/>
      <dgm:spPr/>
    </dgm:pt>
    <dgm:pt modelId="{EE89AFC2-EB11-4157-8200-C27303AB4FD9}" type="pres">
      <dgm:prSet presAssocID="{D0940678-1677-4B57-BFD0-403FC3EFCD24}" presName="conn2-1" presStyleLbl="parChTrans1D3" presStyleIdx="4" presStyleCnt="5"/>
      <dgm:spPr/>
    </dgm:pt>
    <dgm:pt modelId="{B2B6A024-F6A9-48C1-A36E-13D6F2DE6DB3}" type="pres">
      <dgm:prSet presAssocID="{D0940678-1677-4B57-BFD0-403FC3EFCD24}" presName="connTx" presStyleLbl="parChTrans1D3" presStyleIdx="4" presStyleCnt="5"/>
      <dgm:spPr/>
    </dgm:pt>
    <dgm:pt modelId="{ED3BBC3D-930D-4035-9052-BB41F35F0605}" type="pres">
      <dgm:prSet presAssocID="{E49E86AF-A0D3-4FD7-B124-6DC76A2B1B1B}" presName="root2" presStyleCnt="0"/>
      <dgm:spPr/>
    </dgm:pt>
    <dgm:pt modelId="{17AC34C3-E480-48C0-A1A6-EE4DDA1FD216}" type="pres">
      <dgm:prSet presAssocID="{E49E86AF-A0D3-4FD7-B124-6DC76A2B1B1B}" presName="LevelTwoTextNode" presStyleLbl="node3" presStyleIdx="4" presStyleCnt="5">
        <dgm:presLayoutVars>
          <dgm:chPref val="3"/>
        </dgm:presLayoutVars>
      </dgm:prSet>
      <dgm:spPr/>
    </dgm:pt>
    <dgm:pt modelId="{20BCA189-EB42-4004-80AE-B0A13C0D07AE}" type="pres">
      <dgm:prSet presAssocID="{E49E86AF-A0D3-4FD7-B124-6DC76A2B1B1B}" presName="level3hierChild" presStyleCnt="0"/>
      <dgm:spPr/>
    </dgm:pt>
  </dgm:ptLst>
  <dgm:cxnLst>
    <dgm:cxn modelId="{18E43301-2FA3-4906-82D7-9B77E9D794F8}" type="presOf" srcId="{ED7BE2C9-75DD-40FF-81EB-923F27FFCB69}" destId="{A682BCBF-75A9-4462-B6F1-FDD306D2146C}" srcOrd="0" destOrd="0" presId="urn:microsoft.com/office/officeart/2005/8/layout/hierarchy2"/>
    <dgm:cxn modelId="{21BAA304-933D-4FC3-A436-EBF7A24221C3}" type="presOf" srcId="{73F0655B-E359-432E-B84F-289CACEA55A3}" destId="{A4666C2A-E897-4B64-A0FB-E286864E2E1C}" srcOrd="0" destOrd="0" presId="urn:microsoft.com/office/officeart/2005/8/layout/hierarchy2"/>
    <dgm:cxn modelId="{C7008722-46A2-45DA-B126-A5108EDB7655}" type="presOf" srcId="{3E147831-613B-48FD-8B9E-5742B98EA547}" destId="{57F7AFF4-D3A4-4889-807F-F7ABC90E5E22}" srcOrd="1" destOrd="0" presId="urn:microsoft.com/office/officeart/2005/8/layout/hierarchy2"/>
    <dgm:cxn modelId="{9A70E926-2C9A-4820-919D-F312DBF94A44}" type="presOf" srcId="{7665B230-8B4D-4FFA-9B0D-20C869533E22}" destId="{CC0987DE-84BC-47B4-BA1D-ABA3202F0253}" srcOrd="1" destOrd="0" presId="urn:microsoft.com/office/officeart/2005/8/layout/hierarchy2"/>
    <dgm:cxn modelId="{F704802C-FBF0-445A-AB56-3817AA3CABAB}" type="presOf" srcId="{C89469C1-B49E-4036-B005-E898A99FAB86}" destId="{D4200128-1378-457E-B420-B3FBC7C1DBA6}" srcOrd="0" destOrd="0" presId="urn:microsoft.com/office/officeart/2005/8/layout/hierarchy2"/>
    <dgm:cxn modelId="{EA4C1F37-16A0-4849-92F4-F24A0A2D40EA}" srcId="{73F0655B-E359-432E-B84F-289CACEA55A3}" destId="{D6496B73-2B3F-43C8-8B88-F63858683B30}" srcOrd="1" destOrd="0" parTransId="{B7682A45-04D6-45B6-90F5-DFCEB9E1F882}" sibTransId="{495BD54D-8A72-4F0D-8949-DFC245DA68AD}"/>
    <dgm:cxn modelId="{1B286838-4ED7-4BCF-B7E4-0FD0E582869F}" type="presOf" srcId="{B7682A45-04D6-45B6-90F5-DFCEB9E1F882}" destId="{4C56593D-FEAA-49EC-A82B-99BB446ED327}" srcOrd="1" destOrd="0" presId="urn:microsoft.com/office/officeart/2005/8/layout/hierarchy2"/>
    <dgm:cxn modelId="{9107E33A-42EB-4426-9B63-5C1C8DE8C74B}" type="presOf" srcId="{CA8DBFC8-C587-48D6-B421-8F291F7AA4ED}" destId="{378874B2-A6E0-479C-A05A-70334E460022}" srcOrd="0" destOrd="0" presId="urn:microsoft.com/office/officeart/2005/8/layout/hierarchy2"/>
    <dgm:cxn modelId="{94F5363F-F079-4985-9B45-71E20CD9CD9C}" type="presOf" srcId="{7665B230-8B4D-4FFA-9B0D-20C869533E22}" destId="{8381E792-CA8C-4324-943E-D2462CF9EE71}" srcOrd="0" destOrd="0" presId="urn:microsoft.com/office/officeart/2005/8/layout/hierarchy2"/>
    <dgm:cxn modelId="{FC350D5D-FE49-47CB-B5A1-53272735774F}" type="presOf" srcId="{3E147831-613B-48FD-8B9E-5742B98EA547}" destId="{1AE36EFD-7E4E-4EA4-8C8E-8D3D753B28F6}" srcOrd="0" destOrd="0" presId="urn:microsoft.com/office/officeart/2005/8/layout/hierarchy2"/>
    <dgm:cxn modelId="{B9A15241-A7EE-450C-84BD-0D04EA8265FE}" type="presOf" srcId="{D0940678-1677-4B57-BFD0-403FC3EFCD24}" destId="{EE89AFC2-EB11-4157-8200-C27303AB4FD9}" srcOrd="0" destOrd="0" presId="urn:microsoft.com/office/officeart/2005/8/layout/hierarchy2"/>
    <dgm:cxn modelId="{E29A4244-ABD5-4EAE-BDCF-90B730DF5BE7}" type="presOf" srcId="{FA710985-7FF0-4EA6-ACF4-D63D6272C7C8}" destId="{723B0FBE-9AB5-4871-A8C5-84B44EE9E56F}" srcOrd="0" destOrd="0" presId="urn:microsoft.com/office/officeart/2005/8/layout/hierarchy2"/>
    <dgm:cxn modelId="{0A61756E-9057-41B0-A4EC-08C15FA02916}" type="presOf" srcId="{0778F842-D45C-4955-8B61-83620C5D52AB}" destId="{9812A509-8CEF-403F-A530-5245C61A7697}" srcOrd="0" destOrd="0" presId="urn:microsoft.com/office/officeart/2005/8/layout/hierarchy2"/>
    <dgm:cxn modelId="{F5B58772-5A33-4603-A7D9-156DE5CD865C}" type="presOf" srcId="{E638B23D-AF02-4A9A-9453-99383D777F6E}" destId="{B1D704C5-7656-48DB-8F5B-89C812269087}" srcOrd="0" destOrd="0" presId="urn:microsoft.com/office/officeart/2005/8/layout/hierarchy2"/>
    <dgm:cxn modelId="{C4002C56-80DA-43ED-AC73-FE20E1CC17F4}" type="presOf" srcId="{49C8D967-5892-4450-8503-8943B80A25F6}" destId="{C5FC4157-61C3-4BBE-9A3F-28B63C15FD1B}" srcOrd="0" destOrd="0" presId="urn:microsoft.com/office/officeart/2005/8/layout/hierarchy2"/>
    <dgm:cxn modelId="{F8473E56-30B8-439B-BFF2-622C007B1B72}" type="presOf" srcId="{FA710985-7FF0-4EA6-ACF4-D63D6272C7C8}" destId="{FFC56B50-B4FB-46D5-8443-6B5468D003C0}" srcOrd="1" destOrd="0" presId="urn:microsoft.com/office/officeart/2005/8/layout/hierarchy2"/>
    <dgm:cxn modelId="{BE23BA77-B479-4EDB-97F4-C7088AD71EAF}" type="presOf" srcId="{C95BDA1D-B8FC-4055-99F8-E70F9ACB370E}" destId="{5C363343-B5C0-4FA4-BD4B-BEFFF885F317}" srcOrd="0" destOrd="0" presId="urn:microsoft.com/office/officeart/2005/8/layout/hierarchy2"/>
    <dgm:cxn modelId="{85C44780-F2B0-4F2F-9CEA-FE9F6B8616B4}" srcId="{FA18D67E-5ACD-4FDD-AA0B-0EC91D2E92A2}" destId="{E49E86AF-A0D3-4FD7-B124-6DC76A2B1B1B}" srcOrd="0" destOrd="0" parTransId="{D0940678-1677-4B57-BFD0-403FC3EFCD24}" sibTransId="{17C9D371-DC24-4505-8161-BB7B256EF3C3}"/>
    <dgm:cxn modelId="{B5D89080-C507-43F0-9E2B-6205216D860B}" srcId="{D6496B73-2B3F-43C8-8B88-F63858683B30}" destId="{0778F842-D45C-4955-8B61-83620C5D52AB}" srcOrd="0" destOrd="0" parTransId="{7665B230-8B4D-4FFA-9B0D-20C869533E22}" sibTransId="{D01B4E14-01D3-4B72-A868-F77C8955B699}"/>
    <dgm:cxn modelId="{00B34091-B856-49AC-8BDB-D9ECDF544432}" type="presOf" srcId="{618537D0-ED31-4384-A6D7-4C127A857CAC}" destId="{3F971D14-B559-4B04-ACDC-E7409427FAA9}" srcOrd="0" destOrd="0" presId="urn:microsoft.com/office/officeart/2005/8/layout/hierarchy2"/>
    <dgm:cxn modelId="{4FB90395-B329-4E11-8E4F-343D1929EECF}" srcId="{73F0655B-E359-432E-B84F-289CACEA55A3}" destId="{FA18D67E-5ACD-4FDD-AA0B-0EC91D2E92A2}" srcOrd="4" destOrd="0" parTransId="{0480114F-4206-47FA-95D0-B796A31057A7}" sibTransId="{9CDF3416-AC65-4F4F-B95D-7B71BF05D936}"/>
    <dgm:cxn modelId="{94F87C96-D396-47B1-93C4-76FDF1FC9BF2}" srcId="{ED7BE2C9-75DD-40FF-81EB-923F27FFCB69}" destId="{C89469C1-B49E-4036-B005-E898A99FAB86}" srcOrd="0" destOrd="0" parTransId="{FA710985-7FF0-4EA6-ACF4-D63D6272C7C8}" sibTransId="{D819F79D-4671-48A7-83BF-EEBE61CB18C5}"/>
    <dgm:cxn modelId="{3AB2D29D-3B59-470C-9798-25D3399803C8}" srcId="{73F0655B-E359-432E-B84F-289CACEA55A3}" destId="{C95BDA1D-B8FC-4055-99F8-E70F9ACB370E}" srcOrd="3" destOrd="0" parTransId="{E638B23D-AF02-4A9A-9453-99383D777F6E}" sibTransId="{600FB645-CC13-4BAD-BDCD-3E5FE49BF736}"/>
    <dgm:cxn modelId="{B164A2A0-1E1A-478A-972A-7C09A9680FC7}" type="presOf" srcId="{0480114F-4206-47FA-95D0-B796A31057A7}" destId="{C9BBAA5D-ADD8-4417-8699-9714BFC93409}" srcOrd="0" destOrd="0" presId="urn:microsoft.com/office/officeart/2005/8/layout/hierarchy2"/>
    <dgm:cxn modelId="{118358A3-F6C7-4D60-B717-605048F17A20}" type="presOf" srcId="{50E87F62-442C-499D-90B4-53A981E6AD32}" destId="{A53FB143-589C-47E7-A354-562D6B8213D4}" srcOrd="0" destOrd="0" presId="urn:microsoft.com/office/officeart/2005/8/layout/hierarchy2"/>
    <dgm:cxn modelId="{280DADA4-7266-43E2-A15E-B58774B77541}" type="presOf" srcId="{ECACB803-3231-4181-BF58-CB6390E54766}" destId="{BB07FBD1-7B9A-49D8-83A9-3B91CD9177FF}" srcOrd="0" destOrd="0" presId="urn:microsoft.com/office/officeart/2005/8/layout/hierarchy2"/>
    <dgm:cxn modelId="{A1AE41A5-05D5-4169-9D27-DDD486BE26BF}" type="presOf" srcId="{D356F71E-6ABE-4E31-8E98-FA3CC6F1304B}" destId="{5A9ED03B-EFE5-4A2A-BC0A-EF0968EA1E7E}" srcOrd="0" destOrd="0" presId="urn:microsoft.com/office/officeart/2005/8/layout/hierarchy2"/>
    <dgm:cxn modelId="{41B799AA-8E5E-42CB-A1CE-A5379D8A3618}" srcId="{73F0655B-E359-432E-B84F-289CACEA55A3}" destId="{ED7BE2C9-75DD-40FF-81EB-923F27FFCB69}" srcOrd="2" destOrd="0" parTransId="{D356F71E-6ABE-4E31-8E98-FA3CC6F1304B}" sibTransId="{E4355599-F474-49F6-8206-ABBB26AED46A}"/>
    <dgm:cxn modelId="{B78C2CB2-787A-470D-AED6-318F673A5E83}" srcId="{CA8DBFC8-C587-48D6-B421-8F291F7AA4ED}" destId="{2FD5F470-2066-438A-9383-A96CB5216F16}" srcOrd="0" destOrd="0" parTransId="{ECACB803-3231-4181-BF58-CB6390E54766}" sibTransId="{8063AA01-ED37-454D-9808-2F4E9CA074F9}"/>
    <dgm:cxn modelId="{1C877AB6-4A43-41C8-ADDA-1FE8ACED942B}" type="presOf" srcId="{D356F71E-6ABE-4E31-8E98-FA3CC6F1304B}" destId="{50732124-B7B1-4E79-99A5-18532BD94CDE}" srcOrd="1" destOrd="0" presId="urn:microsoft.com/office/officeart/2005/8/layout/hierarchy2"/>
    <dgm:cxn modelId="{768351BF-1822-4D76-AFD9-332F7E8EA733}" type="presOf" srcId="{E49E86AF-A0D3-4FD7-B124-6DC76A2B1B1B}" destId="{17AC34C3-E480-48C0-A1A6-EE4DDA1FD216}" srcOrd="0" destOrd="0" presId="urn:microsoft.com/office/officeart/2005/8/layout/hierarchy2"/>
    <dgm:cxn modelId="{416B8DC0-2C78-4772-A86F-1CC7F7F0A97F}" type="presOf" srcId="{D6496B73-2B3F-43C8-8B88-F63858683B30}" destId="{A3ED9462-9485-426E-96DD-0C7346C474C9}" srcOrd="0" destOrd="0" presId="urn:microsoft.com/office/officeart/2005/8/layout/hierarchy2"/>
    <dgm:cxn modelId="{0101BFC4-1348-48FD-A06B-76CC7C26CC2B}" srcId="{C95BDA1D-B8FC-4055-99F8-E70F9ACB370E}" destId="{618537D0-ED31-4384-A6D7-4C127A857CAC}" srcOrd="0" destOrd="0" parTransId="{3E147831-613B-48FD-8B9E-5742B98EA547}" sibTransId="{F1CAE277-4F70-49D8-99A2-60D164927444}"/>
    <dgm:cxn modelId="{A18659C6-8426-4809-AFAF-90448F192F59}" type="presOf" srcId="{49C8D967-5892-4450-8503-8943B80A25F6}" destId="{EF8EFC91-BA2E-413D-8A0A-894B434E8AA8}" srcOrd="1" destOrd="0" presId="urn:microsoft.com/office/officeart/2005/8/layout/hierarchy2"/>
    <dgm:cxn modelId="{58B50EC9-B8B6-4B51-923D-DC3F6C1F53FB}" type="presOf" srcId="{D0940678-1677-4B57-BFD0-403FC3EFCD24}" destId="{B2B6A024-F6A9-48C1-A36E-13D6F2DE6DB3}" srcOrd="1" destOrd="0" presId="urn:microsoft.com/office/officeart/2005/8/layout/hierarchy2"/>
    <dgm:cxn modelId="{F61E9CDD-42C5-4104-BF20-436BCD438AFD}" type="presOf" srcId="{ECACB803-3231-4181-BF58-CB6390E54766}" destId="{7DF7356A-4B76-497C-B7DE-DFA5F7ACDFE2}" srcOrd="1" destOrd="0" presId="urn:microsoft.com/office/officeart/2005/8/layout/hierarchy2"/>
    <dgm:cxn modelId="{D9EAA0DF-1323-4178-9A5C-1450BBD6B0DA}" type="presOf" srcId="{E638B23D-AF02-4A9A-9453-99383D777F6E}" destId="{7811A828-2396-4C58-8944-3E0324036ED2}" srcOrd="1" destOrd="0" presId="urn:microsoft.com/office/officeart/2005/8/layout/hierarchy2"/>
    <dgm:cxn modelId="{C7F16EE1-24FB-4E85-A6F2-7854BD09F601}" type="presOf" srcId="{FA18D67E-5ACD-4FDD-AA0B-0EC91D2E92A2}" destId="{F269798C-CFBA-4ECA-8093-8FADE50F548E}" srcOrd="0" destOrd="0" presId="urn:microsoft.com/office/officeart/2005/8/layout/hierarchy2"/>
    <dgm:cxn modelId="{A04EB3E5-2921-44B8-9B18-05CDC3747CA4}" type="presOf" srcId="{2FD5F470-2066-438A-9383-A96CB5216F16}" destId="{6353B0DC-8771-4029-8F70-17718350C458}" srcOrd="0" destOrd="0" presId="urn:microsoft.com/office/officeart/2005/8/layout/hierarchy2"/>
    <dgm:cxn modelId="{893EB9E7-B455-45D5-BCDE-D56A9778267C}" type="presOf" srcId="{B7682A45-04D6-45B6-90F5-DFCEB9E1F882}" destId="{5B055545-AE14-447B-80E0-A6885FE3C069}" srcOrd="0" destOrd="0" presId="urn:microsoft.com/office/officeart/2005/8/layout/hierarchy2"/>
    <dgm:cxn modelId="{64CB23EE-4915-4DE5-B223-FF03043BB4CF}" type="presOf" srcId="{0480114F-4206-47FA-95D0-B796A31057A7}" destId="{6ED79C35-3D76-44D5-B3AE-C9E272E9071D}" srcOrd="1" destOrd="0" presId="urn:microsoft.com/office/officeart/2005/8/layout/hierarchy2"/>
    <dgm:cxn modelId="{2EDF38FA-8DE9-4B23-8339-2AA8BEC1E364}" srcId="{50E87F62-442C-499D-90B4-53A981E6AD32}" destId="{73F0655B-E359-432E-B84F-289CACEA55A3}" srcOrd="0" destOrd="0" parTransId="{7F69D2D7-F534-4277-8236-94C53DEE62C3}" sibTransId="{D78E660E-7326-4464-950C-169C8EA43199}"/>
    <dgm:cxn modelId="{A8AEBBFC-2FE1-413D-95F5-4871D0F88D16}" srcId="{73F0655B-E359-432E-B84F-289CACEA55A3}" destId="{CA8DBFC8-C587-48D6-B421-8F291F7AA4ED}" srcOrd="0" destOrd="0" parTransId="{49C8D967-5892-4450-8503-8943B80A25F6}" sibTransId="{14AE6B4C-E14A-4D5D-9CDC-ACF35FB8993E}"/>
    <dgm:cxn modelId="{B49D1B2D-9E04-46DB-AB17-6EF49A9D6857}" type="presParOf" srcId="{A53FB143-589C-47E7-A354-562D6B8213D4}" destId="{4F628DE4-87F3-4139-98ED-5A502402418B}" srcOrd="0" destOrd="0" presId="urn:microsoft.com/office/officeart/2005/8/layout/hierarchy2"/>
    <dgm:cxn modelId="{57743CE7-09F8-4A56-B79D-2609AF59D8FF}" type="presParOf" srcId="{4F628DE4-87F3-4139-98ED-5A502402418B}" destId="{A4666C2A-E897-4B64-A0FB-E286864E2E1C}" srcOrd="0" destOrd="0" presId="urn:microsoft.com/office/officeart/2005/8/layout/hierarchy2"/>
    <dgm:cxn modelId="{2AA198EC-3676-4FDE-A1F5-86EBD3BFD41E}" type="presParOf" srcId="{4F628DE4-87F3-4139-98ED-5A502402418B}" destId="{AE108F5A-0EC3-415F-85A9-91BBC8B42445}" srcOrd="1" destOrd="0" presId="urn:microsoft.com/office/officeart/2005/8/layout/hierarchy2"/>
    <dgm:cxn modelId="{DD811E6A-6627-4FDE-935C-A708E7331E67}" type="presParOf" srcId="{AE108F5A-0EC3-415F-85A9-91BBC8B42445}" destId="{C5FC4157-61C3-4BBE-9A3F-28B63C15FD1B}" srcOrd="0" destOrd="0" presId="urn:microsoft.com/office/officeart/2005/8/layout/hierarchy2"/>
    <dgm:cxn modelId="{1F26DA08-149B-4A93-8442-C102F9794044}" type="presParOf" srcId="{C5FC4157-61C3-4BBE-9A3F-28B63C15FD1B}" destId="{EF8EFC91-BA2E-413D-8A0A-894B434E8AA8}" srcOrd="0" destOrd="0" presId="urn:microsoft.com/office/officeart/2005/8/layout/hierarchy2"/>
    <dgm:cxn modelId="{5D98DE4C-F34F-4FE7-9169-AF7E7E0BFBBF}" type="presParOf" srcId="{AE108F5A-0EC3-415F-85A9-91BBC8B42445}" destId="{8AB21682-AC9A-4619-BD69-ABEA1F2C9289}" srcOrd="1" destOrd="0" presId="urn:microsoft.com/office/officeart/2005/8/layout/hierarchy2"/>
    <dgm:cxn modelId="{EBD36848-5F94-4285-8F22-F1D4C1DAE0FA}" type="presParOf" srcId="{8AB21682-AC9A-4619-BD69-ABEA1F2C9289}" destId="{378874B2-A6E0-479C-A05A-70334E460022}" srcOrd="0" destOrd="0" presId="urn:microsoft.com/office/officeart/2005/8/layout/hierarchy2"/>
    <dgm:cxn modelId="{3335EBCF-8546-44C7-9C87-28B6AC897F2A}" type="presParOf" srcId="{8AB21682-AC9A-4619-BD69-ABEA1F2C9289}" destId="{624FD296-0E65-4581-AB9D-FBC815E76498}" srcOrd="1" destOrd="0" presId="urn:microsoft.com/office/officeart/2005/8/layout/hierarchy2"/>
    <dgm:cxn modelId="{6FA90BC1-4247-4939-BAEF-D77972AC4522}" type="presParOf" srcId="{624FD296-0E65-4581-AB9D-FBC815E76498}" destId="{BB07FBD1-7B9A-49D8-83A9-3B91CD9177FF}" srcOrd="0" destOrd="0" presId="urn:microsoft.com/office/officeart/2005/8/layout/hierarchy2"/>
    <dgm:cxn modelId="{DEA408D3-3F54-4583-9F12-C61C04ABA4D8}" type="presParOf" srcId="{BB07FBD1-7B9A-49D8-83A9-3B91CD9177FF}" destId="{7DF7356A-4B76-497C-B7DE-DFA5F7ACDFE2}" srcOrd="0" destOrd="0" presId="urn:microsoft.com/office/officeart/2005/8/layout/hierarchy2"/>
    <dgm:cxn modelId="{EDA70E4F-D1C7-477E-8A7C-D05CF46C02EC}" type="presParOf" srcId="{624FD296-0E65-4581-AB9D-FBC815E76498}" destId="{15B23441-2968-458A-9258-65C2CA13028A}" srcOrd="1" destOrd="0" presId="urn:microsoft.com/office/officeart/2005/8/layout/hierarchy2"/>
    <dgm:cxn modelId="{7CE0732E-1899-4150-BAC1-AA647889562D}" type="presParOf" srcId="{15B23441-2968-458A-9258-65C2CA13028A}" destId="{6353B0DC-8771-4029-8F70-17718350C458}" srcOrd="0" destOrd="0" presId="urn:microsoft.com/office/officeart/2005/8/layout/hierarchy2"/>
    <dgm:cxn modelId="{7EF5A5B1-DB84-4E75-9DA5-36017C99EED4}" type="presParOf" srcId="{15B23441-2968-458A-9258-65C2CA13028A}" destId="{9AEC58D1-F999-4DBB-AB36-3B87EF35C9FE}" srcOrd="1" destOrd="0" presId="urn:microsoft.com/office/officeart/2005/8/layout/hierarchy2"/>
    <dgm:cxn modelId="{868C49F5-136A-4B20-9221-562D67CF8999}" type="presParOf" srcId="{AE108F5A-0EC3-415F-85A9-91BBC8B42445}" destId="{5B055545-AE14-447B-80E0-A6885FE3C069}" srcOrd="2" destOrd="0" presId="urn:microsoft.com/office/officeart/2005/8/layout/hierarchy2"/>
    <dgm:cxn modelId="{3700950F-238C-4271-A66C-BF535F277F11}" type="presParOf" srcId="{5B055545-AE14-447B-80E0-A6885FE3C069}" destId="{4C56593D-FEAA-49EC-A82B-99BB446ED327}" srcOrd="0" destOrd="0" presId="urn:microsoft.com/office/officeart/2005/8/layout/hierarchy2"/>
    <dgm:cxn modelId="{605F8CE2-D4A7-4AF9-ADA3-045EB0BDBCD0}" type="presParOf" srcId="{AE108F5A-0EC3-415F-85A9-91BBC8B42445}" destId="{1D058666-D969-479A-A2AD-7F44A51EAA4C}" srcOrd="3" destOrd="0" presId="urn:microsoft.com/office/officeart/2005/8/layout/hierarchy2"/>
    <dgm:cxn modelId="{A643B735-B462-4315-9730-56C23B854D27}" type="presParOf" srcId="{1D058666-D969-479A-A2AD-7F44A51EAA4C}" destId="{A3ED9462-9485-426E-96DD-0C7346C474C9}" srcOrd="0" destOrd="0" presId="urn:microsoft.com/office/officeart/2005/8/layout/hierarchy2"/>
    <dgm:cxn modelId="{0672D00B-C3A1-43D4-9338-C22E3F230A17}" type="presParOf" srcId="{1D058666-D969-479A-A2AD-7F44A51EAA4C}" destId="{61ACD6E4-1589-4E92-9121-F2DBF2CEA3CC}" srcOrd="1" destOrd="0" presId="urn:microsoft.com/office/officeart/2005/8/layout/hierarchy2"/>
    <dgm:cxn modelId="{74DC9D70-EB12-4EAC-A146-9A6F1BD7F1C9}" type="presParOf" srcId="{61ACD6E4-1589-4E92-9121-F2DBF2CEA3CC}" destId="{8381E792-CA8C-4324-943E-D2462CF9EE71}" srcOrd="0" destOrd="0" presId="urn:microsoft.com/office/officeart/2005/8/layout/hierarchy2"/>
    <dgm:cxn modelId="{BCB836CC-F6AC-4E94-BA04-EBADE4BF6E49}" type="presParOf" srcId="{8381E792-CA8C-4324-943E-D2462CF9EE71}" destId="{CC0987DE-84BC-47B4-BA1D-ABA3202F0253}" srcOrd="0" destOrd="0" presId="urn:microsoft.com/office/officeart/2005/8/layout/hierarchy2"/>
    <dgm:cxn modelId="{EC734704-B6C2-4F44-9062-A842A2CCB6CD}" type="presParOf" srcId="{61ACD6E4-1589-4E92-9121-F2DBF2CEA3CC}" destId="{6CEE1604-AD14-4662-856F-D75DCA228509}" srcOrd="1" destOrd="0" presId="urn:microsoft.com/office/officeart/2005/8/layout/hierarchy2"/>
    <dgm:cxn modelId="{AC9F226E-3BD6-4010-84AA-D3E0E2AECC12}" type="presParOf" srcId="{6CEE1604-AD14-4662-856F-D75DCA228509}" destId="{9812A509-8CEF-403F-A530-5245C61A7697}" srcOrd="0" destOrd="0" presId="urn:microsoft.com/office/officeart/2005/8/layout/hierarchy2"/>
    <dgm:cxn modelId="{C03939C2-0F21-415D-8BA3-12EE01D3D157}" type="presParOf" srcId="{6CEE1604-AD14-4662-856F-D75DCA228509}" destId="{771A9F0B-56BA-4FA9-9D00-17D4C5BAEAB6}" srcOrd="1" destOrd="0" presId="urn:microsoft.com/office/officeart/2005/8/layout/hierarchy2"/>
    <dgm:cxn modelId="{0B3DA426-7EFF-44DB-B337-0F8B9BD4D1AA}" type="presParOf" srcId="{AE108F5A-0EC3-415F-85A9-91BBC8B42445}" destId="{5A9ED03B-EFE5-4A2A-BC0A-EF0968EA1E7E}" srcOrd="4" destOrd="0" presId="urn:microsoft.com/office/officeart/2005/8/layout/hierarchy2"/>
    <dgm:cxn modelId="{00391205-3755-46F1-AED5-F080D679BDEC}" type="presParOf" srcId="{5A9ED03B-EFE5-4A2A-BC0A-EF0968EA1E7E}" destId="{50732124-B7B1-4E79-99A5-18532BD94CDE}" srcOrd="0" destOrd="0" presId="urn:microsoft.com/office/officeart/2005/8/layout/hierarchy2"/>
    <dgm:cxn modelId="{AB3A6C3D-6D48-4B7D-BCC5-1984B47D27FA}" type="presParOf" srcId="{AE108F5A-0EC3-415F-85A9-91BBC8B42445}" destId="{2516C2F6-3A28-4768-AEF7-7C7CB8242389}" srcOrd="5" destOrd="0" presId="urn:microsoft.com/office/officeart/2005/8/layout/hierarchy2"/>
    <dgm:cxn modelId="{E275DF2F-0F87-4414-BA81-8F734626BACF}" type="presParOf" srcId="{2516C2F6-3A28-4768-AEF7-7C7CB8242389}" destId="{A682BCBF-75A9-4462-B6F1-FDD306D2146C}" srcOrd="0" destOrd="0" presId="urn:microsoft.com/office/officeart/2005/8/layout/hierarchy2"/>
    <dgm:cxn modelId="{E5A4C049-0B14-4C93-851B-FC5C88594471}" type="presParOf" srcId="{2516C2F6-3A28-4768-AEF7-7C7CB8242389}" destId="{04372596-B5BB-472E-9885-B85C340DCCD8}" srcOrd="1" destOrd="0" presId="urn:microsoft.com/office/officeart/2005/8/layout/hierarchy2"/>
    <dgm:cxn modelId="{B0232D2C-FE20-4F1D-A97F-0FCC631AF720}" type="presParOf" srcId="{04372596-B5BB-472E-9885-B85C340DCCD8}" destId="{723B0FBE-9AB5-4871-A8C5-84B44EE9E56F}" srcOrd="0" destOrd="0" presId="urn:microsoft.com/office/officeart/2005/8/layout/hierarchy2"/>
    <dgm:cxn modelId="{51EB4401-AF7E-45DA-9DA8-EDB9C2982FBE}" type="presParOf" srcId="{723B0FBE-9AB5-4871-A8C5-84B44EE9E56F}" destId="{FFC56B50-B4FB-46D5-8443-6B5468D003C0}" srcOrd="0" destOrd="0" presId="urn:microsoft.com/office/officeart/2005/8/layout/hierarchy2"/>
    <dgm:cxn modelId="{C013652C-AEC4-47CE-9AAC-27049E94560E}" type="presParOf" srcId="{04372596-B5BB-472E-9885-B85C340DCCD8}" destId="{B5E4A76E-8943-4501-8160-6E821350564C}" srcOrd="1" destOrd="0" presId="urn:microsoft.com/office/officeart/2005/8/layout/hierarchy2"/>
    <dgm:cxn modelId="{EC0E4D1F-0A3F-42CE-A105-CA177078A2D8}" type="presParOf" srcId="{B5E4A76E-8943-4501-8160-6E821350564C}" destId="{D4200128-1378-457E-B420-B3FBC7C1DBA6}" srcOrd="0" destOrd="0" presId="urn:microsoft.com/office/officeart/2005/8/layout/hierarchy2"/>
    <dgm:cxn modelId="{614E63B3-D8DC-44AF-ADC1-7DE1A5B2B5A1}" type="presParOf" srcId="{B5E4A76E-8943-4501-8160-6E821350564C}" destId="{ED60196C-0956-4C8D-8ED7-19268971948A}" srcOrd="1" destOrd="0" presId="urn:microsoft.com/office/officeart/2005/8/layout/hierarchy2"/>
    <dgm:cxn modelId="{0DDB0D94-4BB0-49E6-8A26-208AE1E58345}" type="presParOf" srcId="{AE108F5A-0EC3-415F-85A9-91BBC8B42445}" destId="{B1D704C5-7656-48DB-8F5B-89C812269087}" srcOrd="6" destOrd="0" presId="urn:microsoft.com/office/officeart/2005/8/layout/hierarchy2"/>
    <dgm:cxn modelId="{F7963792-FBF6-4208-BBC3-2F8057AEC8B0}" type="presParOf" srcId="{B1D704C5-7656-48DB-8F5B-89C812269087}" destId="{7811A828-2396-4C58-8944-3E0324036ED2}" srcOrd="0" destOrd="0" presId="urn:microsoft.com/office/officeart/2005/8/layout/hierarchy2"/>
    <dgm:cxn modelId="{7010F961-F3D7-4C27-B8C7-88067513919F}" type="presParOf" srcId="{AE108F5A-0EC3-415F-85A9-91BBC8B42445}" destId="{12E72165-56F7-476F-BD0D-73C6476C7171}" srcOrd="7" destOrd="0" presId="urn:microsoft.com/office/officeart/2005/8/layout/hierarchy2"/>
    <dgm:cxn modelId="{761CF7FC-C9C8-430B-89BC-C5C398182CB7}" type="presParOf" srcId="{12E72165-56F7-476F-BD0D-73C6476C7171}" destId="{5C363343-B5C0-4FA4-BD4B-BEFFF885F317}" srcOrd="0" destOrd="0" presId="urn:microsoft.com/office/officeart/2005/8/layout/hierarchy2"/>
    <dgm:cxn modelId="{C3F1A1C4-85C1-4D0E-9105-6CBDD0ADD417}" type="presParOf" srcId="{12E72165-56F7-476F-BD0D-73C6476C7171}" destId="{ED888E9E-0B5A-474F-AB71-CBC2CDF85AAB}" srcOrd="1" destOrd="0" presId="urn:microsoft.com/office/officeart/2005/8/layout/hierarchy2"/>
    <dgm:cxn modelId="{348D1E02-C671-4F36-B350-39F0AC4466DF}" type="presParOf" srcId="{ED888E9E-0B5A-474F-AB71-CBC2CDF85AAB}" destId="{1AE36EFD-7E4E-4EA4-8C8E-8D3D753B28F6}" srcOrd="0" destOrd="0" presId="urn:microsoft.com/office/officeart/2005/8/layout/hierarchy2"/>
    <dgm:cxn modelId="{AB78E607-D0F8-4806-8046-E4A25F26F4B5}" type="presParOf" srcId="{1AE36EFD-7E4E-4EA4-8C8E-8D3D753B28F6}" destId="{57F7AFF4-D3A4-4889-807F-F7ABC90E5E22}" srcOrd="0" destOrd="0" presId="urn:microsoft.com/office/officeart/2005/8/layout/hierarchy2"/>
    <dgm:cxn modelId="{0C853046-FE87-4B9A-966C-B28EB2CB6061}" type="presParOf" srcId="{ED888E9E-0B5A-474F-AB71-CBC2CDF85AAB}" destId="{EE0FECB8-34CA-457D-A6C0-DEC338DAA929}" srcOrd="1" destOrd="0" presId="urn:microsoft.com/office/officeart/2005/8/layout/hierarchy2"/>
    <dgm:cxn modelId="{F7C83EAA-4DBB-4F08-85C5-D69492C1A02A}" type="presParOf" srcId="{EE0FECB8-34CA-457D-A6C0-DEC338DAA929}" destId="{3F971D14-B559-4B04-ACDC-E7409427FAA9}" srcOrd="0" destOrd="0" presId="urn:microsoft.com/office/officeart/2005/8/layout/hierarchy2"/>
    <dgm:cxn modelId="{02AFEDE0-0B05-44F2-A20E-5C2BD4D4BC07}" type="presParOf" srcId="{EE0FECB8-34CA-457D-A6C0-DEC338DAA929}" destId="{549DDC93-EAEF-4591-A980-4E6AB4255870}" srcOrd="1" destOrd="0" presId="urn:microsoft.com/office/officeart/2005/8/layout/hierarchy2"/>
    <dgm:cxn modelId="{3869D21B-D765-4BA0-990E-021D16C5E533}" type="presParOf" srcId="{AE108F5A-0EC3-415F-85A9-91BBC8B42445}" destId="{C9BBAA5D-ADD8-4417-8699-9714BFC93409}" srcOrd="8" destOrd="0" presId="urn:microsoft.com/office/officeart/2005/8/layout/hierarchy2"/>
    <dgm:cxn modelId="{8011DB27-58D4-4822-80C7-886736C456DB}" type="presParOf" srcId="{C9BBAA5D-ADD8-4417-8699-9714BFC93409}" destId="{6ED79C35-3D76-44D5-B3AE-C9E272E9071D}" srcOrd="0" destOrd="0" presId="urn:microsoft.com/office/officeart/2005/8/layout/hierarchy2"/>
    <dgm:cxn modelId="{EE6E0805-752D-4B03-A7F8-AD5EC7E4D7BB}" type="presParOf" srcId="{AE108F5A-0EC3-415F-85A9-91BBC8B42445}" destId="{A4B4F637-4E60-453D-87F2-AFECD13A4A7F}" srcOrd="9" destOrd="0" presId="urn:microsoft.com/office/officeart/2005/8/layout/hierarchy2"/>
    <dgm:cxn modelId="{4FECE037-5D6A-4BE8-9510-3781662B9C62}" type="presParOf" srcId="{A4B4F637-4E60-453D-87F2-AFECD13A4A7F}" destId="{F269798C-CFBA-4ECA-8093-8FADE50F548E}" srcOrd="0" destOrd="0" presId="urn:microsoft.com/office/officeart/2005/8/layout/hierarchy2"/>
    <dgm:cxn modelId="{109E22C6-CA5A-42E3-89A1-331B52DC8BA8}" type="presParOf" srcId="{A4B4F637-4E60-453D-87F2-AFECD13A4A7F}" destId="{5191AF59-1F81-4317-91E5-3B9D74F22B03}" srcOrd="1" destOrd="0" presId="urn:microsoft.com/office/officeart/2005/8/layout/hierarchy2"/>
    <dgm:cxn modelId="{E28D3E1F-0E29-4D54-B905-6A7E96CC9F74}" type="presParOf" srcId="{5191AF59-1F81-4317-91E5-3B9D74F22B03}" destId="{EE89AFC2-EB11-4157-8200-C27303AB4FD9}" srcOrd="0" destOrd="0" presId="urn:microsoft.com/office/officeart/2005/8/layout/hierarchy2"/>
    <dgm:cxn modelId="{B4CDAFFE-F8C1-420A-830B-712DF8D56D8B}" type="presParOf" srcId="{EE89AFC2-EB11-4157-8200-C27303AB4FD9}" destId="{B2B6A024-F6A9-48C1-A36E-13D6F2DE6DB3}" srcOrd="0" destOrd="0" presId="urn:microsoft.com/office/officeart/2005/8/layout/hierarchy2"/>
    <dgm:cxn modelId="{4B0D97E4-AC87-4ACC-B7A4-71A01B42D8D3}" type="presParOf" srcId="{5191AF59-1F81-4317-91E5-3B9D74F22B03}" destId="{ED3BBC3D-930D-4035-9052-BB41F35F0605}" srcOrd="1" destOrd="0" presId="urn:microsoft.com/office/officeart/2005/8/layout/hierarchy2"/>
    <dgm:cxn modelId="{A64DFEB9-774D-4B19-87BE-6E69280E7F7E}" type="presParOf" srcId="{ED3BBC3D-930D-4035-9052-BB41F35F0605}" destId="{17AC34C3-E480-48C0-A1A6-EE4DDA1FD216}" srcOrd="0" destOrd="0" presId="urn:microsoft.com/office/officeart/2005/8/layout/hierarchy2"/>
    <dgm:cxn modelId="{71C3BF89-DEBB-47BB-857D-FBB022CB0D72}" type="presParOf" srcId="{ED3BBC3D-930D-4035-9052-BB41F35F0605}" destId="{20BCA189-EB42-4004-80AE-B0A13C0D07AE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666C2A-E897-4B64-A0FB-E286864E2E1C}">
      <dsp:nvSpPr>
        <dsp:cNvPr id="0" name=""/>
        <dsp:cNvSpPr/>
      </dsp:nvSpPr>
      <dsp:spPr>
        <a:xfrm>
          <a:off x="290898" y="1663621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Estimating Reserves</a:t>
          </a:r>
          <a:endParaRPr lang="en-SG" sz="1500" kern="1200" dirty="0"/>
        </a:p>
      </dsp:txBody>
      <dsp:txXfrm>
        <a:off x="312068" y="1684791"/>
        <a:ext cx="1403255" cy="680457"/>
      </dsp:txXfrm>
    </dsp:sp>
    <dsp:sp modelId="{C5FC4157-61C3-4BBE-9A3F-28B63C15FD1B}">
      <dsp:nvSpPr>
        <dsp:cNvPr id="0" name=""/>
        <dsp:cNvSpPr/>
      </dsp:nvSpPr>
      <dsp:spPr>
        <a:xfrm rot="17350740">
          <a:off x="1145549" y="1177740"/>
          <a:ext cx="176012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0127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600" kern="1200"/>
        </a:p>
      </dsp:txBody>
      <dsp:txXfrm>
        <a:off x="1981609" y="1149799"/>
        <a:ext cx="88006" cy="88006"/>
      </dsp:txXfrm>
    </dsp:sp>
    <dsp:sp modelId="{378874B2-A6E0-479C-A05A-70334E460022}">
      <dsp:nvSpPr>
        <dsp:cNvPr id="0" name=""/>
        <dsp:cNvSpPr/>
      </dsp:nvSpPr>
      <dsp:spPr>
        <a:xfrm>
          <a:off x="2314732" y="1186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Analogs</a:t>
          </a:r>
          <a:endParaRPr lang="en-SG" sz="1500" kern="1200"/>
        </a:p>
      </dsp:txBody>
      <dsp:txXfrm>
        <a:off x="2335902" y="22356"/>
        <a:ext cx="1403255" cy="680457"/>
      </dsp:txXfrm>
    </dsp:sp>
    <dsp:sp modelId="{BB07FBD1-7B9A-49D8-83A9-3B91CD9177FF}">
      <dsp:nvSpPr>
        <dsp:cNvPr id="0" name=""/>
        <dsp:cNvSpPr/>
      </dsp:nvSpPr>
      <dsp:spPr>
        <a:xfrm>
          <a:off x="3760327" y="346523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034991" y="348129"/>
        <a:ext cx="28911" cy="28911"/>
      </dsp:txXfrm>
    </dsp:sp>
    <dsp:sp modelId="{6353B0DC-8771-4029-8F70-17718350C458}">
      <dsp:nvSpPr>
        <dsp:cNvPr id="0" name=""/>
        <dsp:cNvSpPr/>
      </dsp:nvSpPr>
      <dsp:spPr>
        <a:xfrm>
          <a:off x="4338566" y="1186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Early Field Life</a:t>
          </a:r>
          <a:endParaRPr lang="en-SG" sz="1500" kern="1200" dirty="0"/>
        </a:p>
      </dsp:txBody>
      <dsp:txXfrm>
        <a:off x="4359736" y="22356"/>
        <a:ext cx="1403255" cy="680457"/>
      </dsp:txXfrm>
    </dsp:sp>
    <dsp:sp modelId="{5B055545-AE14-447B-80E0-A6885FE3C069}">
      <dsp:nvSpPr>
        <dsp:cNvPr id="0" name=""/>
        <dsp:cNvSpPr/>
      </dsp:nvSpPr>
      <dsp:spPr>
        <a:xfrm rot="18289469">
          <a:off x="1519331" y="1593349"/>
          <a:ext cx="101256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256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000298" y="1584097"/>
        <a:ext cx="50628" cy="50628"/>
      </dsp:txXfrm>
    </dsp:sp>
    <dsp:sp modelId="{A3ED9462-9485-426E-96DD-0C7346C474C9}">
      <dsp:nvSpPr>
        <dsp:cNvPr id="0" name=""/>
        <dsp:cNvSpPr/>
      </dsp:nvSpPr>
      <dsp:spPr>
        <a:xfrm>
          <a:off x="2314732" y="832404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Volumetric </a:t>
          </a:r>
          <a:endParaRPr lang="en-SG" sz="1500" kern="1200" dirty="0"/>
        </a:p>
      </dsp:txBody>
      <dsp:txXfrm>
        <a:off x="2335902" y="853574"/>
        <a:ext cx="1403255" cy="680457"/>
      </dsp:txXfrm>
    </dsp:sp>
    <dsp:sp modelId="{8381E792-CA8C-4324-943E-D2462CF9EE71}">
      <dsp:nvSpPr>
        <dsp:cNvPr id="0" name=""/>
        <dsp:cNvSpPr/>
      </dsp:nvSpPr>
      <dsp:spPr>
        <a:xfrm>
          <a:off x="3760327" y="1177740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034991" y="1179347"/>
        <a:ext cx="28911" cy="28911"/>
      </dsp:txXfrm>
    </dsp:sp>
    <dsp:sp modelId="{9812A509-8CEF-403F-A530-5245C61A7697}">
      <dsp:nvSpPr>
        <dsp:cNvPr id="0" name=""/>
        <dsp:cNvSpPr/>
      </dsp:nvSpPr>
      <dsp:spPr>
        <a:xfrm>
          <a:off x="4338566" y="832404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Early to Mid Field Life</a:t>
          </a:r>
          <a:endParaRPr lang="en-SG" sz="1500" kern="1200"/>
        </a:p>
      </dsp:txBody>
      <dsp:txXfrm>
        <a:off x="4359736" y="853574"/>
        <a:ext cx="1403255" cy="680457"/>
      </dsp:txXfrm>
    </dsp:sp>
    <dsp:sp modelId="{5A9ED03B-EFE5-4A2A-BC0A-EF0968EA1E7E}">
      <dsp:nvSpPr>
        <dsp:cNvPr id="0" name=""/>
        <dsp:cNvSpPr/>
      </dsp:nvSpPr>
      <dsp:spPr>
        <a:xfrm>
          <a:off x="1736493" y="2008958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011157" y="2010564"/>
        <a:ext cx="28911" cy="28911"/>
      </dsp:txXfrm>
    </dsp:sp>
    <dsp:sp modelId="{A682BCBF-75A9-4462-B6F1-FDD306D2146C}">
      <dsp:nvSpPr>
        <dsp:cNvPr id="0" name=""/>
        <dsp:cNvSpPr/>
      </dsp:nvSpPr>
      <dsp:spPr>
        <a:xfrm>
          <a:off x="2314732" y="1663621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Material Balance</a:t>
          </a:r>
          <a:endParaRPr lang="en-SG" sz="1500" kern="1200"/>
        </a:p>
      </dsp:txBody>
      <dsp:txXfrm>
        <a:off x="2335902" y="1684791"/>
        <a:ext cx="1403255" cy="680457"/>
      </dsp:txXfrm>
    </dsp:sp>
    <dsp:sp modelId="{723B0FBE-9AB5-4871-A8C5-84B44EE9E56F}">
      <dsp:nvSpPr>
        <dsp:cNvPr id="0" name=""/>
        <dsp:cNvSpPr/>
      </dsp:nvSpPr>
      <dsp:spPr>
        <a:xfrm>
          <a:off x="3760327" y="2008958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034991" y="2010564"/>
        <a:ext cx="28911" cy="28911"/>
      </dsp:txXfrm>
    </dsp:sp>
    <dsp:sp modelId="{D4200128-1378-457E-B420-B3FBC7C1DBA6}">
      <dsp:nvSpPr>
        <dsp:cNvPr id="0" name=""/>
        <dsp:cNvSpPr/>
      </dsp:nvSpPr>
      <dsp:spPr>
        <a:xfrm>
          <a:off x="4338566" y="1663621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Mid to Late Field Life</a:t>
          </a:r>
          <a:endParaRPr lang="en-SG" sz="1500" kern="1200"/>
        </a:p>
      </dsp:txBody>
      <dsp:txXfrm>
        <a:off x="4359736" y="1684791"/>
        <a:ext cx="1403255" cy="680457"/>
      </dsp:txXfrm>
    </dsp:sp>
    <dsp:sp modelId="{B1D704C5-7656-48DB-8F5B-89C812269087}">
      <dsp:nvSpPr>
        <dsp:cNvPr id="0" name=""/>
        <dsp:cNvSpPr/>
      </dsp:nvSpPr>
      <dsp:spPr>
        <a:xfrm rot="3310531">
          <a:off x="1519331" y="2424567"/>
          <a:ext cx="101256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012562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2000298" y="2415315"/>
        <a:ext cx="50628" cy="50628"/>
      </dsp:txXfrm>
    </dsp:sp>
    <dsp:sp modelId="{5C363343-B5C0-4FA4-BD4B-BEFFF885F317}">
      <dsp:nvSpPr>
        <dsp:cNvPr id="0" name=""/>
        <dsp:cNvSpPr/>
      </dsp:nvSpPr>
      <dsp:spPr>
        <a:xfrm>
          <a:off x="2314732" y="2494839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Decline Curve Analysis</a:t>
          </a:r>
          <a:endParaRPr lang="en-SG" sz="1500" kern="1200"/>
        </a:p>
      </dsp:txBody>
      <dsp:txXfrm>
        <a:off x="2335902" y="2516009"/>
        <a:ext cx="1403255" cy="680457"/>
      </dsp:txXfrm>
    </dsp:sp>
    <dsp:sp modelId="{1AE36EFD-7E4E-4EA4-8C8E-8D3D753B28F6}">
      <dsp:nvSpPr>
        <dsp:cNvPr id="0" name=""/>
        <dsp:cNvSpPr/>
      </dsp:nvSpPr>
      <dsp:spPr>
        <a:xfrm>
          <a:off x="3760327" y="2840176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034991" y="2841782"/>
        <a:ext cx="28911" cy="28911"/>
      </dsp:txXfrm>
    </dsp:sp>
    <dsp:sp modelId="{3F971D14-B559-4B04-ACDC-E7409427FAA9}">
      <dsp:nvSpPr>
        <dsp:cNvPr id="0" name=""/>
        <dsp:cNvSpPr/>
      </dsp:nvSpPr>
      <dsp:spPr>
        <a:xfrm>
          <a:off x="4338566" y="2494839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Mid to Late Field Life</a:t>
          </a:r>
          <a:endParaRPr lang="en-SG" sz="1500" kern="1200"/>
        </a:p>
      </dsp:txBody>
      <dsp:txXfrm>
        <a:off x="4359736" y="2516009"/>
        <a:ext cx="1403255" cy="680457"/>
      </dsp:txXfrm>
    </dsp:sp>
    <dsp:sp modelId="{C9BBAA5D-ADD8-4417-8699-9714BFC93409}">
      <dsp:nvSpPr>
        <dsp:cNvPr id="0" name=""/>
        <dsp:cNvSpPr/>
      </dsp:nvSpPr>
      <dsp:spPr>
        <a:xfrm rot="4249260">
          <a:off x="1145549" y="2840176"/>
          <a:ext cx="176012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760127" y="160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600" kern="1200"/>
        </a:p>
      </dsp:txBody>
      <dsp:txXfrm>
        <a:off x="1981609" y="2812234"/>
        <a:ext cx="88006" cy="88006"/>
      </dsp:txXfrm>
    </dsp:sp>
    <dsp:sp modelId="{F269798C-CFBA-4ECA-8093-8FADE50F548E}">
      <dsp:nvSpPr>
        <dsp:cNvPr id="0" name=""/>
        <dsp:cNvSpPr/>
      </dsp:nvSpPr>
      <dsp:spPr>
        <a:xfrm>
          <a:off x="2314732" y="3326056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Numerical Reservoir Simulation</a:t>
          </a:r>
          <a:endParaRPr lang="en-SG" sz="1500" kern="1200"/>
        </a:p>
      </dsp:txBody>
      <dsp:txXfrm>
        <a:off x="2335902" y="3347226"/>
        <a:ext cx="1403255" cy="680457"/>
      </dsp:txXfrm>
    </dsp:sp>
    <dsp:sp modelId="{EE89AFC2-EB11-4157-8200-C27303AB4FD9}">
      <dsp:nvSpPr>
        <dsp:cNvPr id="0" name=""/>
        <dsp:cNvSpPr/>
      </dsp:nvSpPr>
      <dsp:spPr>
        <a:xfrm>
          <a:off x="3760327" y="3671393"/>
          <a:ext cx="57823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578238" y="1606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SG" sz="500" kern="1200"/>
        </a:p>
      </dsp:txBody>
      <dsp:txXfrm>
        <a:off x="4034991" y="3672999"/>
        <a:ext cx="28911" cy="28911"/>
      </dsp:txXfrm>
    </dsp:sp>
    <dsp:sp modelId="{17AC34C3-E480-48C0-A1A6-EE4DDA1FD216}">
      <dsp:nvSpPr>
        <dsp:cNvPr id="0" name=""/>
        <dsp:cNvSpPr/>
      </dsp:nvSpPr>
      <dsp:spPr>
        <a:xfrm>
          <a:off x="4338566" y="3326056"/>
          <a:ext cx="1445595" cy="722797"/>
        </a:xfrm>
        <a:prstGeom prst="roundRect">
          <a:avLst>
            <a:gd name="adj" fmla="val 10000"/>
          </a:avLst>
        </a:prstGeom>
        <a:solidFill>
          <a:srgbClr val="1B696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Mid to Late Field Life</a:t>
          </a:r>
          <a:endParaRPr lang="en-SG" sz="1500" kern="1200"/>
        </a:p>
      </dsp:txBody>
      <dsp:txXfrm>
        <a:off x="4359736" y="3347226"/>
        <a:ext cx="1403255" cy="680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E44F1B-6222-8046-9F90-D0EC86C1B889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BC5A6-D99D-C049-B864-F62FA786E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228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B4F44-3621-4140-9178-87D529B4D9C5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784C2-21C3-475B-9859-3C96385097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1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090846" y="1775012"/>
            <a:ext cx="4873625" cy="31194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6227622" y="1775012"/>
            <a:ext cx="4873625" cy="31194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67360" y="873760"/>
            <a:ext cx="11369040" cy="50196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57103"/>
            <a:ext cx="7734300" cy="521985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 rot="5400000">
            <a:off x="8297862" y="2717642"/>
            <a:ext cx="5219859" cy="169878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" y="1825624"/>
            <a:ext cx="11369040" cy="469709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7360" y="873760"/>
            <a:ext cx="11369040" cy="50196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67360" y="873760"/>
            <a:ext cx="11369040" cy="50196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67360" y="873760"/>
            <a:ext cx="11369040" cy="50196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67360" y="873760"/>
            <a:ext cx="11369040" cy="501968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AE14268-3230-8144-B906-AFB4A29CF928}" type="datetimeFigureOut">
              <a:rPr lang="en-US" smtClean="0"/>
              <a:t>17-Oct-22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74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652A917-4E50-3F42-90EC-172DB3232F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5">
            <a:extLst>
              <a:ext uri="{FF2B5EF4-FFF2-40B4-BE49-F238E27FC236}">
                <a16:creationId xmlns:a16="http://schemas.microsoft.com/office/drawing/2014/main" id="{BE39D5A4-B20F-491D-9425-F07E6BE1D327}"/>
              </a:ext>
            </a:extLst>
          </p:cNvPr>
          <p:cNvSpPr/>
          <p:nvPr userDrawn="1"/>
        </p:nvSpPr>
        <p:spPr>
          <a:xfrm rot="10800000">
            <a:off x="10884676" y="-4"/>
            <a:ext cx="1319036" cy="874061"/>
          </a:xfrm>
          <a:custGeom>
            <a:avLst/>
            <a:gdLst>
              <a:gd name="connsiteX0" fmla="*/ 1796618 w 2461845"/>
              <a:gd name="connsiteY0" fmla="*/ 758952 h 758952"/>
              <a:gd name="connsiteX1" fmla="*/ 0 w 2461845"/>
              <a:gd name="connsiteY1" fmla="*/ 758952 h 758952"/>
              <a:gd name="connsiteX2" fmla="*/ 0 w 2461845"/>
              <a:gd name="connsiteY2" fmla="*/ 0 h 758952"/>
              <a:gd name="connsiteX3" fmla="*/ 2461845 w 2461845"/>
              <a:gd name="connsiteY3" fmla="*/ 0 h 758952"/>
              <a:gd name="connsiteX0" fmla="*/ 1796618 w 2461845"/>
              <a:gd name="connsiteY0" fmla="*/ 758952 h 758952"/>
              <a:gd name="connsiteX1" fmla="*/ 797668 w 2461845"/>
              <a:gd name="connsiteY1" fmla="*/ 758952 h 758952"/>
              <a:gd name="connsiteX2" fmla="*/ 0 w 2461845"/>
              <a:gd name="connsiteY2" fmla="*/ 0 h 758952"/>
              <a:gd name="connsiteX3" fmla="*/ 2461845 w 2461845"/>
              <a:gd name="connsiteY3" fmla="*/ 0 h 758952"/>
              <a:gd name="connsiteX4" fmla="*/ 1796618 w 2461845"/>
              <a:gd name="connsiteY4" fmla="*/ 758952 h 758952"/>
              <a:gd name="connsiteX0" fmla="*/ 1796618 w 2461845"/>
              <a:gd name="connsiteY0" fmla="*/ 758952 h 762845"/>
              <a:gd name="connsiteX1" fmla="*/ 1133844 w 2461845"/>
              <a:gd name="connsiteY1" fmla="*/ 762845 h 762845"/>
              <a:gd name="connsiteX2" fmla="*/ 0 w 2461845"/>
              <a:gd name="connsiteY2" fmla="*/ 0 h 762845"/>
              <a:gd name="connsiteX3" fmla="*/ 2461845 w 2461845"/>
              <a:gd name="connsiteY3" fmla="*/ 0 h 762845"/>
              <a:gd name="connsiteX4" fmla="*/ 1796618 w 2461845"/>
              <a:gd name="connsiteY4" fmla="*/ 758952 h 762845"/>
              <a:gd name="connsiteX0" fmla="*/ 662774 w 1328001"/>
              <a:gd name="connsiteY0" fmla="*/ 758952 h 762845"/>
              <a:gd name="connsiteX1" fmla="*/ 0 w 1328001"/>
              <a:gd name="connsiteY1" fmla="*/ 762845 h 762845"/>
              <a:gd name="connsiteX2" fmla="*/ 13639 w 1328001"/>
              <a:gd name="connsiteY2" fmla="*/ 0 h 762845"/>
              <a:gd name="connsiteX3" fmla="*/ 1328001 w 1328001"/>
              <a:gd name="connsiteY3" fmla="*/ 0 h 762845"/>
              <a:gd name="connsiteX4" fmla="*/ 662774 w 1328001"/>
              <a:gd name="connsiteY4" fmla="*/ 758952 h 762845"/>
              <a:gd name="connsiteX0" fmla="*/ 649327 w 1314554"/>
              <a:gd name="connsiteY0" fmla="*/ 758952 h 762845"/>
              <a:gd name="connsiteX1" fmla="*/ 0 w 1314554"/>
              <a:gd name="connsiteY1" fmla="*/ 762845 h 762845"/>
              <a:gd name="connsiteX2" fmla="*/ 192 w 1314554"/>
              <a:gd name="connsiteY2" fmla="*/ 0 h 762845"/>
              <a:gd name="connsiteX3" fmla="*/ 1314554 w 1314554"/>
              <a:gd name="connsiteY3" fmla="*/ 0 h 762845"/>
              <a:gd name="connsiteX4" fmla="*/ 649327 w 1314554"/>
              <a:gd name="connsiteY4" fmla="*/ 758952 h 762845"/>
              <a:gd name="connsiteX0" fmla="*/ 649327 w 1314554"/>
              <a:gd name="connsiteY0" fmla="*/ 758952 h 762845"/>
              <a:gd name="connsiteX1" fmla="*/ 0 w 1314554"/>
              <a:gd name="connsiteY1" fmla="*/ 762845 h 762845"/>
              <a:gd name="connsiteX2" fmla="*/ 192 w 1314554"/>
              <a:gd name="connsiteY2" fmla="*/ 0 h 762845"/>
              <a:gd name="connsiteX3" fmla="*/ 1314554 w 1314554"/>
              <a:gd name="connsiteY3" fmla="*/ 0 h 762845"/>
              <a:gd name="connsiteX4" fmla="*/ 649327 w 1314554"/>
              <a:gd name="connsiteY4" fmla="*/ 758952 h 762845"/>
              <a:gd name="connsiteX0" fmla="*/ 649327 w 1314554"/>
              <a:gd name="connsiteY0" fmla="*/ 758952 h 758952"/>
              <a:gd name="connsiteX1" fmla="*/ 0 w 1314554"/>
              <a:gd name="connsiteY1" fmla="*/ 755061 h 758952"/>
              <a:gd name="connsiteX2" fmla="*/ 192 w 1314554"/>
              <a:gd name="connsiteY2" fmla="*/ 0 h 758952"/>
              <a:gd name="connsiteX3" fmla="*/ 1314554 w 1314554"/>
              <a:gd name="connsiteY3" fmla="*/ 0 h 758952"/>
              <a:gd name="connsiteX4" fmla="*/ 649327 w 1314554"/>
              <a:gd name="connsiteY4" fmla="*/ 758952 h 758952"/>
              <a:gd name="connsiteX0" fmla="*/ 662774 w 1328001"/>
              <a:gd name="connsiteY0" fmla="*/ 758952 h 758953"/>
              <a:gd name="connsiteX1" fmla="*/ 0 w 1328001"/>
              <a:gd name="connsiteY1" fmla="*/ 758953 h 758953"/>
              <a:gd name="connsiteX2" fmla="*/ 13639 w 1328001"/>
              <a:gd name="connsiteY2" fmla="*/ 0 h 758953"/>
              <a:gd name="connsiteX3" fmla="*/ 1328001 w 1328001"/>
              <a:gd name="connsiteY3" fmla="*/ 0 h 758953"/>
              <a:gd name="connsiteX4" fmla="*/ 662774 w 1328001"/>
              <a:gd name="connsiteY4" fmla="*/ 758952 h 758953"/>
              <a:gd name="connsiteX0" fmla="*/ 653809 w 1319036"/>
              <a:gd name="connsiteY0" fmla="*/ 758952 h 758953"/>
              <a:gd name="connsiteX1" fmla="*/ 0 w 1319036"/>
              <a:gd name="connsiteY1" fmla="*/ 758953 h 758953"/>
              <a:gd name="connsiteX2" fmla="*/ 4674 w 1319036"/>
              <a:gd name="connsiteY2" fmla="*/ 0 h 758953"/>
              <a:gd name="connsiteX3" fmla="*/ 1319036 w 1319036"/>
              <a:gd name="connsiteY3" fmla="*/ 0 h 758953"/>
              <a:gd name="connsiteX4" fmla="*/ 653809 w 1319036"/>
              <a:gd name="connsiteY4" fmla="*/ 758952 h 75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036" h="758953">
                <a:moveTo>
                  <a:pt x="653809" y="758952"/>
                </a:moveTo>
                <a:lnTo>
                  <a:pt x="0" y="758953"/>
                </a:lnTo>
                <a:lnTo>
                  <a:pt x="4674" y="0"/>
                </a:lnTo>
                <a:lnTo>
                  <a:pt x="1319036" y="0"/>
                </a:lnTo>
                <a:lnTo>
                  <a:pt x="653809" y="758952"/>
                </a:lnTo>
                <a:close/>
              </a:path>
            </a:pathLst>
          </a:custGeom>
          <a:solidFill>
            <a:srgbClr val="0E388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40" name="Freeform 39"/>
          <p:cNvSpPr/>
          <p:nvPr userDrawn="1"/>
        </p:nvSpPr>
        <p:spPr>
          <a:xfrm>
            <a:off x="0" y="2529"/>
            <a:ext cx="11484943" cy="874064"/>
          </a:xfrm>
          <a:custGeom>
            <a:avLst/>
            <a:gdLst/>
            <a:ahLst/>
            <a:cxnLst/>
            <a:rect l="l" t="t" r="r" b="b"/>
            <a:pathLst>
              <a:path w="11484943" h="874064">
                <a:moveTo>
                  <a:pt x="1154522" y="0"/>
                </a:moveTo>
                <a:lnTo>
                  <a:pt x="11442959" y="0"/>
                </a:lnTo>
                <a:lnTo>
                  <a:pt x="11442957" y="2"/>
                </a:lnTo>
                <a:lnTo>
                  <a:pt x="11484943" y="2"/>
                </a:lnTo>
                <a:lnTo>
                  <a:pt x="10819716" y="874061"/>
                </a:lnTo>
                <a:lnTo>
                  <a:pt x="9665196" y="874061"/>
                </a:lnTo>
                <a:lnTo>
                  <a:pt x="9665194" y="874064"/>
                </a:lnTo>
                <a:lnTo>
                  <a:pt x="41984" y="874064"/>
                </a:lnTo>
                <a:lnTo>
                  <a:pt x="41984" y="874062"/>
                </a:lnTo>
                <a:lnTo>
                  <a:pt x="0" y="874062"/>
                </a:lnTo>
                <a:lnTo>
                  <a:pt x="0" y="3"/>
                </a:lnTo>
                <a:lnTo>
                  <a:pt x="1154522" y="3"/>
                </a:lnTo>
                <a:close/>
              </a:path>
            </a:pathLst>
          </a:custGeom>
          <a:solidFill>
            <a:srgbClr val="0081A0"/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" y="204421"/>
            <a:ext cx="886968" cy="47244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11651061" y="344695"/>
            <a:ext cx="180939" cy="184666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/>
          <a:p>
            <a:pPr algn="ctr"/>
            <a:fld id="{E16A8759-7B44-BB4A-AA3A-C8FDA7FC6F4E}" type="slidenum">
              <a:rPr lang="en-US" sz="12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7097087" y="184418"/>
            <a:ext cx="378758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17–19 October 2022</a:t>
            </a:r>
          </a:p>
          <a:p>
            <a:r>
              <a:rPr lang="en-US" sz="1400" dirty="0">
                <a:solidFill>
                  <a:schemeClr val="bg1"/>
                </a:solidFill>
              </a:rPr>
              <a:t>Adelaide Convention Centre, Adelaide, Australia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360000" y="-493091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V="1">
            <a:off x="360000" y="696688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V="1">
            <a:off x="11832000" y="-493091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11832000" y="696688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 flipV="1">
            <a:off x="6096000" y="-493091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096000" y="696688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rot="5400000" flipV="1">
            <a:off x="-297546" y="105405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rot="5400000" flipV="1">
            <a:off x="-297546" y="3249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 rot="5400000" flipV="1">
            <a:off x="-297546" y="6318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rot="5400000" flipV="1">
            <a:off x="12481107" y="3249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rot="5400000" flipV="1">
            <a:off x="12481107" y="631800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rot="5400000" flipV="1">
            <a:off x="12481107" y="105405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6889578" y="190806"/>
            <a:ext cx="0" cy="492443"/>
          </a:xfrm>
          <a:prstGeom prst="line">
            <a:avLst/>
          </a:prstGeom>
          <a:ln w="381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 userDrawn="1"/>
        </p:nvSpPr>
        <p:spPr>
          <a:xfrm>
            <a:off x="1399068" y="184418"/>
            <a:ext cx="528300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SPE Asia Pacific Oil &amp; Gas Conference and Exhibition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Leading a Sustainable Future of Accessible and Responsible Energy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75920" y="-4876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FA74A5-13C2-4322-8635-6D1A99E0EEAF}"/>
              </a:ext>
            </a:extLst>
          </p:cNvPr>
          <p:cNvSpPr txBox="1">
            <a:spLocks/>
          </p:cNvSpPr>
          <p:nvPr/>
        </p:nvSpPr>
        <p:spPr bwMode="auto">
          <a:xfrm>
            <a:off x="1866900" y="2095499"/>
            <a:ext cx="8458200" cy="150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SPE-210769-MS </a:t>
            </a:r>
            <a:br>
              <a:rPr lang="en-US" altLang="en-US" sz="2800" b="1" dirty="0">
                <a:solidFill>
                  <a:srgbClr val="000000"/>
                </a:solidFill>
                <a:latin typeface="+mn-lt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2A73830-8B29-42FE-806C-D6C2240AD1DB}"/>
              </a:ext>
            </a:extLst>
          </p:cNvPr>
          <p:cNvSpPr txBox="1">
            <a:spLocks/>
          </p:cNvSpPr>
          <p:nvPr/>
        </p:nvSpPr>
        <p:spPr bwMode="auto">
          <a:xfrm>
            <a:off x="1866900" y="4073616"/>
            <a:ext cx="845820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Abel Thomas-Hy, ERCE Australia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Kanna Swaminathan, ERCE Singapore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Munish Kumar, ERCE Singapore</a:t>
            </a:r>
          </a:p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00"/>
                </a:solidFill>
                <a:latin typeface="+mn-lt"/>
              </a:rPr>
              <a:t>Aizat Rusli, ERCE Malaysia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80837-28AD-427D-BCE6-82E113B927D7}"/>
              </a:ext>
            </a:extLst>
          </p:cNvPr>
          <p:cNvSpPr txBox="1"/>
          <p:nvPr/>
        </p:nvSpPr>
        <p:spPr>
          <a:xfrm>
            <a:off x="11625943" y="339634"/>
            <a:ext cx="3526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4D33C6-A48B-418D-AF30-12499D1E1A52}"/>
              </a:ext>
            </a:extLst>
          </p:cNvPr>
          <p:cNvSpPr txBox="1"/>
          <p:nvPr/>
        </p:nvSpPr>
        <p:spPr>
          <a:xfrm>
            <a:off x="11778343" y="492034"/>
            <a:ext cx="35269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0171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Running the ML algorithms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24AC-D01A-5CB9-0D30-481B2BD15B66}"/>
              </a:ext>
            </a:extLst>
          </p:cNvPr>
          <p:cNvSpPr txBox="1">
            <a:spLocks/>
          </p:cNvSpPr>
          <p:nvPr/>
        </p:nvSpPr>
        <p:spPr>
          <a:xfrm>
            <a:off x="317247" y="1453100"/>
            <a:ext cx="11290553" cy="23811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+mj-lt"/>
              </a:rPr>
              <a:t>We apply a supervised learning approach, splitting the raw inputs into a train-validate-test set (70%-20%-10% split). The “train” set is used to build the model, and the “validate” set is used to test that the model works. We “test” the model using a totally new, never-before-seen data set.</a:t>
            </a:r>
          </a:p>
          <a:p>
            <a:r>
              <a:rPr lang="en-SG" sz="2000" dirty="0">
                <a:latin typeface="+mj-lt"/>
              </a:rPr>
              <a:t>A total of 20 models were tested as a first pass*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using 10-fold cross validation</a:t>
            </a:r>
            <a:r>
              <a:rPr lang="en-SG" sz="2000" dirty="0">
                <a:latin typeface="+mj-lt"/>
              </a:rPr>
              <a:t>; these models were ranked using the mean absolute error (MAE), the mean squared error (MSE) and the root mean squared error (RMSE).</a:t>
            </a:r>
          </a:p>
          <a:p>
            <a:pPr lvl="1"/>
            <a:r>
              <a:rPr lang="en-SG" sz="1800" dirty="0">
                <a:latin typeface="+mj-lt"/>
              </a:rPr>
              <a:t>Against outliers, the MSE and RMSE perform better</a:t>
            </a:r>
          </a:p>
          <a:p>
            <a:pPr marL="266700" lvl="1" indent="0">
              <a:buFont typeface="Arial"/>
              <a:buNone/>
            </a:pPr>
            <a:endParaRPr lang="en-SG" sz="1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FA823-F13D-37A2-5F4B-3F066E04B3E0}"/>
                  </a:ext>
                </a:extLst>
              </p:cNvPr>
              <p:cNvSpPr txBox="1"/>
              <p:nvPr/>
            </p:nvSpPr>
            <p:spPr>
              <a:xfrm>
                <a:off x="584200" y="3661482"/>
                <a:ext cx="2873167" cy="159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𝑀𝐴𝐸</m:t>
                      </m:r>
                      <m:r>
                        <a:rPr lang="en-SG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SG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SG" sz="1400" dirty="0"/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SG" sz="1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SG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 b="0" dirty="0"/>
              </a:p>
              <a:p>
                <a:pPr marL="2667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SG" sz="14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SG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SG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SG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0FA823-F13D-37A2-5F4B-3F066E04B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3661482"/>
                <a:ext cx="2873167" cy="1593962"/>
              </a:xfrm>
              <a:prstGeom prst="rect">
                <a:avLst/>
              </a:prstGeom>
              <a:blipFill>
                <a:blip r:embed="rId2"/>
                <a:stretch>
                  <a:fillRect t="-45594" b="-291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C3826A90-B620-E215-1BE4-0C32A5D0AA10}"/>
              </a:ext>
            </a:extLst>
          </p:cNvPr>
          <p:cNvSpPr txBox="1">
            <a:spLocks/>
          </p:cNvSpPr>
          <p:nvPr/>
        </p:nvSpPr>
        <p:spPr>
          <a:xfrm>
            <a:off x="3861769" y="4247554"/>
            <a:ext cx="3982365" cy="546279"/>
          </a:xfrm>
          <a:prstGeom prst="rect">
            <a:avLst/>
          </a:prstGeom>
        </p:spPr>
        <p:txBody>
          <a:bodyPr>
            <a:normAutofit/>
          </a:bodyPr>
          <a:lstStyle>
            <a:lvl1pPr marL="266700" indent="-266700" algn="l" defTabSz="685800" rtl="0" eaLnBrk="1" latinLnBrk="0" hangingPunct="1">
              <a:lnSpc>
                <a:spcPct val="100000"/>
              </a:lnSpc>
              <a:spcBef>
                <a:spcPts val="1100"/>
              </a:spcBef>
              <a:buClr>
                <a:schemeClr val="bg2"/>
              </a:buClr>
              <a:buSzPct val="120000"/>
              <a:buFont typeface="Verdana" panose="020B0604030504040204" pitchFamily="34" charset="0"/>
              <a:buChar char="●"/>
              <a:defRPr sz="1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Verdana" panose="020B0604030504040204" pitchFamily="34" charset="0"/>
                <a:cs typeface="+mn-cs"/>
              </a:defRPr>
            </a:lvl1pPr>
            <a:lvl2pPr marL="446088" indent="-179388" algn="l" defTabSz="685800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Verdana" panose="020B0604030504040204" pitchFamily="34" charset="0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Verdana" panose="020B0604030504040204" pitchFamily="34" charset="0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Verdana" panose="020B0604030504040204" pitchFamily="34" charset="0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5000"/>
              </a:lnSpc>
              <a:spcBef>
                <a:spcPts val="5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Verdana" panose="020B0604030504040204" pitchFamily="34" charset="0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lvl="1" indent="0">
              <a:buFont typeface="Arial" panose="020B0604020202020204" pitchFamily="34" charset="0"/>
              <a:buNone/>
            </a:pPr>
            <a:r>
              <a:rPr lang="en-US"/>
              <a:t>Where </a:t>
            </a:r>
            <a:r>
              <a:rPr lang="en-US" err="1"/>
              <a:t>y</a:t>
            </a:r>
            <a:r>
              <a:rPr lang="en-US" baseline="-25000" err="1"/>
              <a:t>i</a:t>
            </a:r>
            <a:r>
              <a:rPr lang="en-US"/>
              <a:t> is the prediction, x</a:t>
            </a:r>
            <a:r>
              <a:rPr lang="en-US" baseline="-25000"/>
              <a:t>i</a:t>
            </a:r>
            <a:r>
              <a:rPr lang="en-US"/>
              <a:t> is the true value and n is the total number of data points.</a:t>
            </a:r>
            <a:endParaRPr lang="en-SG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145BF631-066F-E658-AE75-0A448306766E}"/>
              </a:ext>
            </a:extLst>
          </p:cNvPr>
          <p:cNvSpPr/>
          <p:nvPr/>
        </p:nvSpPr>
        <p:spPr>
          <a:xfrm>
            <a:off x="3457367" y="3747238"/>
            <a:ext cx="470516" cy="1491449"/>
          </a:xfrm>
          <a:prstGeom prst="rightBrac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0B67C88-3CCE-4CBB-0C80-80634C887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030908"/>
              </p:ext>
            </p:extLst>
          </p:nvPr>
        </p:nvGraphicFramePr>
        <p:xfrm>
          <a:off x="2277758" y="5326628"/>
          <a:ext cx="3749187" cy="93345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634570638"/>
                    </a:ext>
                  </a:extLst>
                </a:gridCol>
                <a:gridCol w="976521">
                  <a:extLst>
                    <a:ext uri="{9D8B030D-6E8A-4147-A177-3AD203B41FA5}">
                      <a16:colId xmlns:a16="http://schemas.microsoft.com/office/drawing/2014/main" val="3920265760"/>
                    </a:ext>
                  </a:extLst>
                </a:gridCol>
                <a:gridCol w="637275">
                  <a:extLst>
                    <a:ext uri="{9D8B030D-6E8A-4147-A177-3AD203B41FA5}">
                      <a16:colId xmlns:a16="http://schemas.microsoft.com/office/drawing/2014/main" val="1901852851"/>
                    </a:ext>
                  </a:extLst>
                </a:gridCol>
                <a:gridCol w="979691">
                  <a:extLst>
                    <a:ext uri="{9D8B030D-6E8A-4147-A177-3AD203B41FA5}">
                      <a16:colId xmlns:a16="http://schemas.microsoft.com/office/drawing/2014/main" val="257293558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Regressor Model (TORIS)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9321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Category Boost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349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K Neighbours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0649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F07E0D-52E8-132A-F694-43ED65F8E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177702"/>
              </p:ext>
            </p:extLst>
          </p:nvPr>
        </p:nvGraphicFramePr>
        <p:xfrm>
          <a:off x="6314675" y="5326628"/>
          <a:ext cx="3749187" cy="906780"/>
        </p:xfrm>
        <a:graphic>
          <a:graphicData uri="http://schemas.openxmlformats.org/drawingml/2006/table">
            <a:tbl>
              <a:tblPr/>
              <a:tblGrid>
                <a:gridCol w="1155700">
                  <a:extLst>
                    <a:ext uri="{9D8B030D-6E8A-4147-A177-3AD203B41FA5}">
                      <a16:colId xmlns:a16="http://schemas.microsoft.com/office/drawing/2014/main" val="634570638"/>
                    </a:ext>
                  </a:extLst>
                </a:gridCol>
                <a:gridCol w="976521">
                  <a:extLst>
                    <a:ext uri="{9D8B030D-6E8A-4147-A177-3AD203B41FA5}">
                      <a16:colId xmlns:a16="http://schemas.microsoft.com/office/drawing/2014/main" val="3920265760"/>
                    </a:ext>
                  </a:extLst>
                </a:gridCol>
                <a:gridCol w="637275">
                  <a:extLst>
                    <a:ext uri="{9D8B030D-6E8A-4147-A177-3AD203B41FA5}">
                      <a16:colId xmlns:a16="http://schemas.microsoft.com/office/drawing/2014/main" val="1901852851"/>
                    </a:ext>
                  </a:extLst>
                </a:gridCol>
                <a:gridCol w="979691">
                  <a:extLst>
                    <a:ext uri="{9D8B030D-6E8A-4147-A177-3AD203B41FA5}">
                      <a16:colId xmlns:a16="http://schemas.microsoft.com/office/drawing/2014/main" val="2572935588"/>
                    </a:ext>
                  </a:extLst>
                </a:gridCol>
              </a:tblGrid>
              <a:tr h="153301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Regressor Model (GOM)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Random Forest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0.0978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49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Category Boost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0.0708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0.0906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02381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K Neighbours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0.1091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0.0179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5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0.1339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491"/>
                  </a:ext>
                </a:extLst>
              </a:tr>
            </a:tbl>
          </a:graphicData>
        </a:graphic>
      </p:graphicFrame>
      <p:sp>
        <p:nvSpPr>
          <p:cNvPr id="12" name="Subtitle 2">
            <a:extLst>
              <a:ext uri="{FF2B5EF4-FFF2-40B4-BE49-F238E27FC236}">
                <a16:creationId xmlns:a16="http://schemas.microsoft.com/office/drawing/2014/main" id="{AB51D8E0-1D81-154D-768F-0A737D9F9D61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7796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Differences in algorithms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24AC-D01A-5CB9-0D30-481B2BD15B66}"/>
              </a:ext>
            </a:extLst>
          </p:cNvPr>
          <p:cNvSpPr txBox="1">
            <a:spLocks/>
          </p:cNvSpPr>
          <p:nvPr/>
        </p:nvSpPr>
        <p:spPr>
          <a:xfrm>
            <a:off x="317247" y="1453100"/>
            <a:ext cx="7251953" cy="4668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RFR and </a:t>
            </a:r>
            <a:r>
              <a:rPr lang="en-US" sz="1800" dirty="0" err="1"/>
              <a:t>CatBoost</a:t>
            </a:r>
            <a:r>
              <a:rPr lang="en-US" sz="1800" dirty="0"/>
              <a:t> are linked to decision trees (DT)</a:t>
            </a:r>
          </a:p>
          <a:p>
            <a:pPr lvl="1"/>
            <a:r>
              <a:rPr lang="en-US" sz="1600" dirty="0"/>
              <a:t>DT can overfit; solution is to use an “bootstrapping”</a:t>
            </a:r>
            <a:r>
              <a:rPr lang="en-SG" sz="1600" dirty="0"/>
              <a:t> a</a:t>
            </a:r>
            <a:r>
              <a:rPr lang="en-US" sz="1600" dirty="0" err="1"/>
              <a:t>nd</a:t>
            </a:r>
            <a:r>
              <a:rPr lang="en-US" sz="1600" dirty="0"/>
              <a:t> “ensemble average” </a:t>
            </a:r>
          </a:p>
          <a:p>
            <a:pPr lvl="1"/>
            <a:r>
              <a:rPr lang="en-US" sz="1600" dirty="0" err="1"/>
              <a:t>CatBoost</a:t>
            </a:r>
            <a:r>
              <a:rPr lang="en-US" sz="1600" dirty="0"/>
              <a:t>: Able to handle categorical as well as numeric data. Does this without requiring the conversion of categorical to dummy variables</a:t>
            </a:r>
          </a:p>
          <a:p>
            <a:pPr lvl="1"/>
            <a:r>
              <a:rPr lang="en-US" sz="1600" dirty="0"/>
              <a:t>RFR: Insensitive to outliers, works on large number of variables, hard to overfit, requires a lot of CPU memory.</a:t>
            </a:r>
          </a:p>
          <a:p>
            <a:r>
              <a:rPr lang="en-US" sz="1800" dirty="0"/>
              <a:t>KNN is a distance-based approach</a:t>
            </a:r>
          </a:p>
          <a:p>
            <a:pPr lvl="1"/>
            <a:r>
              <a:rPr lang="en-US" sz="1600" dirty="0"/>
              <a:t>Predicts based on how closely it matches the points of the training set</a:t>
            </a:r>
          </a:p>
          <a:p>
            <a:pPr lvl="1"/>
            <a:r>
              <a:rPr lang="en-US" sz="1600" dirty="0"/>
              <a:t>Distance methods – Euclidian, Manhattan (for continuous) and Hamming distance (for categorical).</a:t>
            </a:r>
          </a:p>
          <a:p>
            <a:endParaRPr lang="en-US" sz="1400" dirty="0"/>
          </a:p>
          <a:p>
            <a:pPr marL="266700" lvl="1" indent="0">
              <a:buNone/>
            </a:pPr>
            <a:endParaRPr lang="en-US" sz="1200" dirty="0"/>
          </a:p>
          <a:p>
            <a:pPr marL="266700" lvl="1" indent="0">
              <a:buFont typeface="Arial"/>
              <a:buNone/>
            </a:pPr>
            <a:endParaRPr lang="en-SG" sz="18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BAEC66-E69C-3115-68E7-C2FE749FF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82" y="1262536"/>
            <a:ext cx="4002671" cy="51732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5B9B18-50AD-8292-F32E-B2EB0A19B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726" y="4327746"/>
            <a:ext cx="2290993" cy="2099189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B4DB1103-CE2F-58DA-5828-B015A100EE9B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90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Top 10 Ranked Features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24AC-D01A-5CB9-0D30-481B2BD15B66}"/>
              </a:ext>
            </a:extLst>
          </p:cNvPr>
          <p:cNvSpPr txBox="1">
            <a:spLocks/>
          </p:cNvSpPr>
          <p:nvPr/>
        </p:nvSpPr>
        <p:spPr>
          <a:xfrm>
            <a:off x="329947" y="1505612"/>
            <a:ext cx="3274457" cy="4668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Some interesting observations for the ranking of the top 10 features: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API, permeability,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Swi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consistently ranked as among the top 3 important variables 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remaining variables change in importance ranking depending on the algorithm employed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Categorical data has smaller importance, likely due to large degree of categories leading to difficulties in establish trends</a:t>
            </a:r>
          </a:p>
          <a:p>
            <a:pPr marL="342900" indent="-342900" algn="l">
              <a:buAutoNum type="arabicParenR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Extra tree ranking shows a completely different weighting to all the others</a:t>
            </a:r>
            <a:endParaRPr lang="en-SG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1400" dirty="0"/>
          </a:p>
          <a:p>
            <a:pPr marL="266700" lvl="1" indent="0">
              <a:buNone/>
            </a:pPr>
            <a:endParaRPr lang="en-US" sz="1200" dirty="0"/>
          </a:p>
          <a:p>
            <a:pPr marL="266700" lvl="1" indent="0">
              <a:buFont typeface="Arial"/>
              <a:buNone/>
            </a:pPr>
            <a:endParaRPr lang="en-SG" sz="1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49C15-301D-D265-13D0-B1C1E3B50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04" y="1505612"/>
            <a:ext cx="8437595" cy="484064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9D418E93-CEE3-1F95-2BB4-401D3CC30ACD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7841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Combining Various ML techniques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24AC-D01A-5CB9-0D30-481B2BD15B66}"/>
              </a:ext>
            </a:extLst>
          </p:cNvPr>
          <p:cNvSpPr txBox="1">
            <a:spLocks/>
          </p:cNvSpPr>
          <p:nvPr/>
        </p:nvSpPr>
        <p:spPr>
          <a:xfrm>
            <a:off x="329947" y="1505612"/>
            <a:ext cx="11633453" cy="4668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Improving the predictive capability of ML an be done by “averaging” different interpreted models (Ensemble Modelling). </a:t>
            </a:r>
          </a:p>
          <a:p>
            <a:pPr lvl="1"/>
            <a:r>
              <a:rPr lang="en-US" sz="1600" b="1" dirty="0"/>
              <a:t>Bootstrap Aggregating (Bagging) </a:t>
            </a:r>
            <a:r>
              <a:rPr lang="en-US" sz="1600" dirty="0"/>
              <a:t>– take (homogeneous) “weak learners” of the same type (same variables each time, but random subset), pass a prediction through each of them and average the result. Each “weak learner” is independent</a:t>
            </a:r>
          </a:p>
          <a:p>
            <a:pPr lvl="1"/>
            <a:r>
              <a:rPr lang="en-US" sz="1600" b="1" dirty="0"/>
              <a:t>Boosting</a:t>
            </a:r>
            <a:r>
              <a:rPr lang="en-US" sz="1600" dirty="0"/>
              <a:t> – “Strong learner” = Weighted sum of (homogeneous) “weak learners” with higher importance given to models that were difficult to predict in the previous step.</a:t>
            </a:r>
          </a:p>
          <a:p>
            <a:pPr lvl="1"/>
            <a:r>
              <a:rPr lang="en-US" sz="1600" b="1" dirty="0"/>
              <a:t>Blending/ Stacking </a:t>
            </a:r>
            <a:r>
              <a:rPr lang="en-US" sz="1600" dirty="0"/>
              <a:t>– combining different “weak learners” – i.e. multiple models are trained to predict the outcome and a meta-model is created that uses the predictions from those models as an input along with the original features.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9E967-A740-1428-A213-16CD6AA4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919" y="3429000"/>
            <a:ext cx="8547333" cy="2725148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F4196EB5-FE60-2459-280C-B299C12B3A2D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068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EEB270E-7F19-199D-306C-7139C753ADBC}"/>
              </a:ext>
            </a:extLst>
          </p:cNvPr>
          <p:cNvSpPr txBox="1">
            <a:spLocks/>
          </p:cNvSpPr>
          <p:nvPr/>
        </p:nvSpPr>
        <p:spPr>
          <a:xfrm>
            <a:off x="1662865" y="937724"/>
            <a:ext cx="8363203" cy="16875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optimal solution is a blend of all the tuned methods.</a:t>
            </a:r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33F10C-845E-C710-FB13-6057311AA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548051"/>
              </p:ext>
            </p:extLst>
          </p:nvPr>
        </p:nvGraphicFramePr>
        <p:xfrm>
          <a:off x="1398614" y="4448493"/>
          <a:ext cx="5375586" cy="2030730"/>
        </p:xfrm>
        <a:graphic>
          <a:graphicData uri="http://schemas.openxmlformats.org/drawingml/2006/table">
            <a:tbl>
              <a:tblPr/>
              <a:tblGrid>
                <a:gridCol w="1855788">
                  <a:extLst>
                    <a:ext uri="{9D8B030D-6E8A-4147-A177-3AD203B41FA5}">
                      <a16:colId xmlns:a16="http://schemas.microsoft.com/office/drawing/2014/main" val="634570638"/>
                    </a:ext>
                  </a:extLst>
                </a:gridCol>
                <a:gridCol w="1173266">
                  <a:extLst>
                    <a:ext uri="{9D8B030D-6E8A-4147-A177-3AD203B41FA5}">
                      <a16:colId xmlns:a16="http://schemas.microsoft.com/office/drawing/2014/main" val="3920265760"/>
                    </a:ext>
                  </a:extLst>
                </a:gridCol>
                <a:gridCol w="1173266">
                  <a:extLst>
                    <a:ext uri="{9D8B030D-6E8A-4147-A177-3AD203B41FA5}">
                      <a16:colId xmlns:a16="http://schemas.microsoft.com/office/drawing/2014/main" val="1901852851"/>
                    </a:ext>
                  </a:extLst>
                </a:gridCol>
                <a:gridCol w="1173266">
                  <a:extLst>
                    <a:ext uri="{9D8B030D-6E8A-4147-A177-3AD203B41FA5}">
                      <a16:colId xmlns:a16="http://schemas.microsoft.com/office/drawing/2014/main" val="257293558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 kern="120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Regressor</a:t>
                      </a:r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Model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RMSE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001"/>
                  </a:ext>
                </a:extLst>
              </a:tr>
              <a:tr h="95250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Pre- Hyper Parameter Tuning</a:t>
                      </a:r>
                      <a:endParaRPr lang="en-SG" sz="1100" b="1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932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RFR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0.0791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0.0096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0.0976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0643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CatBoost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0.0821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0.0104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0.1015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43490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NN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0.0830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0.0109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0.1037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491"/>
                  </a:ext>
                </a:extLst>
              </a:tr>
              <a:tr h="190500">
                <a:tc gridSpan="4"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Post- Hyper Parameter Tuning</a:t>
                      </a:r>
                      <a:endParaRPr lang="en-SG" sz="1100" b="1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931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Bagged knn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0.0734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0.0082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0.0904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8633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Blend 5 Soft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0.0731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0.0084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0.0916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7783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RFR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0.0791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0.0096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0.0976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12696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l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Bagged CatBoost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0.0741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0.0087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0.0934</a:t>
                      </a:r>
                      <a:endParaRPr lang="en-SG" sz="11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1859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3FDF515-82B0-8572-411D-22FB05936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554213"/>
              </p:ext>
            </p:extLst>
          </p:nvPr>
        </p:nvGraphicFramePr>
        <p:xfrm>
          <a:off x="6839661" y="4459923"/>
          <a:ext cx="3617749" cy="2343150"/>
        </p:xfrm>
        <a:graphic>
          <a:graphicData uri="http://schemas.openxmlformats.org/drawingml/2006/table">
            <a:tbl>
              <a:tblPr/>
              <a:tblGrid>
                <a:gridCol w="1163637">
                  <a:extLst>
                    <a:ext uri="{9D8B030D-6E8A-4147-A177-3AD203B41FA5}">
                      <a16:colId xmlns:a16="http://schemas.microsoft.com/office/drawing/2014/main" val="634570638"/>
                    </a:ext>
                  </a:extLst>
                </a:gridCol>
                <a:gridCol w="1201737">
                  <a:extLst>
                    <a:ext uri="{9D8B030D-6E8A-4147-A177-3AD203B41FA5}">
                      <a16:colId xmlns:a16="http://schemas.microsoft.com/office/drawing/2014/main" val="3920265760"/>
                    </a:ext>
                  </a:extLst>
                </a:gridCol>
                <a:gridCol w="1252375">
                  <a:extLst>
                    <a:ext uri="{9D8B030D-6E8A-4147-A177-3AD203B41FA5}">
                      <a16:colId xmlns:a16="http://schemas.microsoft.com/office/drawing/2014/main" val="2572935588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SG" sz="1100" b="0" i="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Parameters Tuned</a:t>
                      </a:r>
                      <a:endParaRPr lang="en-SG" sz="11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SG" sz="11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Optimised </a:t>
                      </a:r>
                      <a:b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Solution</a:t>
                      </a:r>
                      <a:endParaRPr lang="en-SG" sz="1100" b="0" i="0" u="none" strike="noStrike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357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Error Minimization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MAE, MSE, RMSE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RMSE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64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Iterations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0-1000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1732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Averaging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Bagging/ Boosting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Bagging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4507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Search Algorithm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Random Grid Search, </a:t>
                      </a:r>
                    </a:p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Bayesian, </a:t>
                      </a:r>
                    </a:p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Optuna, </a:t>
                      </a:r>
                    </a:p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Hyperopt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Random Grid Search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0601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Blending?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True/ False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672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Stack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True/ False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698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K-folds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5, 10, 15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endParaRPr lang="en-SG" sz="11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158288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BFFF473-6A06-89B4-53FA-4784448956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99742" y="1452891"/>
            <a:ext cx="4157941" cy="2792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A4E18B-9E6C-F197-601C-9E0F6550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39" y="1465911"/>
            <a:ext cx="2879389" cy="28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75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Deployment – Testing on a Blind Data Set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9A824AC-D01A-5CB9-0D30-481B2BD15B66}"/>
              </a:ext>
            </a:extLst>
          </p:cNvPr>
          <p:cNvSpPr txBox="1">
            <a:spLocks/>
          </p:cNvSpPr>
          <p:nvPr/>
        </p:nvSpPr>
        <p:spPr>
          <a:xfrm>
            <a:off x="329947" y="1417452"/>
            <a:ext cx="11633453" cy="46683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Machine learning models applied to ‘blind data set’ (hold-out set)</a:t>
            </a:r>
          </a:p>
          <a:p>
            <a:pPr lvl="1"/>
            <a:r>
              <a:rPr lang="en-US" sz="1600" dirty="0"/>
              <a:t>Blind dataset is 10% split of data which had been initially separated from training set </a:t>
            </a:r>
          </a:p>
          <a:p>
            <a:r>
              <a:rPr lang="en-US" sz="1800" dirty="0"/>
              <a:t>As a double-blind test - ERCE used data from 3 interpreted fields from locations around the world as a test in a ‘real world application’ </a:t>
            </a:r>
          </a:p>
          <a:p>
            <a:pPr marL="0" indent="0">
              <a:buNone/>
            </a:pPr>
            <a:endParaRPr lang="en-SG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B8C5D8-B0C4-D49E-C01D-0BDC40A6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184" y="2370867"/>
            <a:ext cx="7863632" cy="391811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00AA46FF-0ED9-3ECA-4CE3-884AFD99F344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568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5F59D-50F0-4C6E-2FE2-B3E852E57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6" y="1514829"/>
            <a:ext cx="5453077" cy="3565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A65FDA-EEBE-342D-CA75-55604AAD7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448608" y="1555622"/>
            <a:ext cx="5453077" cy="3562900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571114A-ECF2-F5E5-1F6E-B549DB1D5201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D103A6D-448C-54C2-6EB2-802A9CB70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62983"/>
              </p:ext>
            </p:extLst>
          </p:nvPr>
        </p:nvGraphicFramePr>
        <p:xfrm>
          <a:off x="3873500" y="5154037"/>
          <a:ext cx="4445000" cy="1139825"/>
        </p:xfrm>
        <a:graphic>
          <a:graphicData uri="http://schemas.openxmlformats.org/drawingml/2006/table">
            <a:tbl>
              <a:tblPr/>
              <a:tblGrid>
                <a:gridCol w="1207565">
                  <a:extLst>
                    <a:ext uri="{9D8B030D-6E8A-4147-A177-3AD203B41FA5}">
                      <a16:colId xmlns:a16="http://schemas.microsoft.com/office/drawing/2014/main" val="3344224082"/>
                    </a:ext>
                  </a:extLst>
                </a:gridCol>
                <a:gridCol w="1207565">
                  <a:extLst>
                    <a:ext uri="{9D8B030D-6E8A-4147-A177-3AD203B41FA5}">
                      <a16:colId xmlns:a16="http://schemas.microsoft.com/office/drawing/2014/main" val="751827822"/>
                    </a:ext>
                  </a:extLst>
                </a:gridCol>
                <a:gridCol w="1014935">
                  <a:extLst>
                    <a:ext uri="{9D8B030D-6E8A-4147-A177-3AD203B41FA5}">
                      <a16:colId xmlns:a16="http://schemas.microsoft.com/office/drawing/2014/main" val="3020829434"/>
                    </a:ext>
                  </a:extLst>
                </a:gridCol>
                <a:gridCol w="1014935">
                  <a:extLst>
                    <a:ext uri="{9D8B030D-6E8A-4147-A177-3AD203B41FA5}">
                      <a16:colId xmlns:a16="http://schemas.microsoft.com/office/drawing/2014/main" val="25849943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ctr" fontAlgn="b" hangingPunct="0"/>
                      <a:r>
                        <a:rPr lang="en-AU" sz="1100" kern="120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Field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Recovery Factor (V/V)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787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Independent Interpretation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TORIS ML Model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 dirty="0">
                          <a:solidFill>
                            <a:srgbClr val="FFFFFF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GOM ML Model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8617065"/>
                  </a:ext>
                </a:extLst>
              </a:tr>
              <a:tr h="222885"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Former SU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0.31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0.33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MS Mincho" panose="02020609040205080304" pitchFamily="49" charset="-128"/>
                        </a:rPr>
                        <a:t>0.28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54169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GOM Mexico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0.28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0.32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MS Mincho" panose="02020609040205080304" pitchFamily="49" charset="-128"/>
                        </a:rPr>
                        <a:t>0.38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014719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ctr" fontAlgn="b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Asia Pacific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0.25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>
                          <a:solidFill>
                            <a:srgbClr val="000000"/>
                          </a:solidFill>
                          <a:effectLst/>
                          <a:latin typeface="+mj-lt"/>
                          <a:ea typeface="Times New Roman" panose="02020603050405020304" pitchFamily="18" charset="0"/>
                        </a:rPr>
                        <a:t>0.35</a:t>
                      </a:r>
                      <a:endParaRPr lang="en-GB" sz="160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hangingPunct="1"/>
                      <a:r>
                        <a:rPr lang="en-AU" sz="1100" kern="120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MS Mincho" panose="02020609040205080304" pitchFamily="49" charset="-128"/>
                        </a:rPr>
                        <a:t>0.40</a:t>
                      </a:r>
                      <a:endParaRPr lang="en-GB" sz="1600" dirty="0">
                        <a:effectLst/>
                        <a:latin typeface="+mj-lt"/>
                        <a:ea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668994"/>
                  </a:ext>
                </a:extLst>
              </a:tr>
            </a:tbl>
          </a:graphicData>
        </a:graphic>
      </p:graphicFrame>
      <p:sp>
        <p:nvSpPr>
          <p:cNvPr id="8" name="Title 8">
            <a:extLst>
              <a:ext uri="{FF2B5EF4-FFF2-40B4-BE49-F238E27FC236}">
                <a16:creationId xmlns:a16="http://schemas.microsoft.com/office/drawing/2014/main" id="{C22B1AC6-6332-567D-6625-293AD96AD31E}"/>
              </a:ext>
            </a:extLst>
          </p:cNvPr>
          <p:cNvSpPr txBox="1">
            <a:spLocks/>
          </p:cNvSpPr>
          <p:nvPr/>
        </p:nvSpPr>
        <p:spPr>
          <a:xfrm>
            <a:off x="2560083" y="1114778"/>
            <a:ext cx="1429820" cy="4121239"/>
          </a:xfrm>
          <a:prstGeom prst="rect">
            <a:avLst/>
          </a:prstGeom>
        </p:spPr>
        <p:txBody>
          <a:bodyPr numCol="2"/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7EBA3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Arial"/>
              </a:rPr>
              <a:t>TORIS</a:t>
            </a: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+mn-lt"/>
                <a:cs typeface="Arial"/>
              </a:rPr>
              <a:t>                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CE61E69-8DC6-A535-282A-D615892E2D1C}"/>
              </a:ext>
            </a:extLst>
          </p:cNvPr>
          <p:cNvSpPr txBox="1">
            <a:spLocks/>
          </p:cNvSpPr>
          <p:nvPr/>
        </p:nvSpPr>
        <p:spPr>
          <a:xfrm>
            <a:off x="8732283" y="1141599"/>
            <a:ext cx="1429820" cy="4121239"/>
          </a:xfrm>
          <a:prstGeom prst="rect">
            <a:avLst/>
          </a:prstGeom>
        </p:spPr>
        <p:txBody>
          <a:bodyPr numCol="2"/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7EBA3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Arial"/>
              </a:rPr>
              <a:t>GOM</a:t>
            </a: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+mn-lt"/>
                <a:cs typeface="Arial"/>
              </a:rPr>
              <a:t>               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0EFFC8-23D1-6AEC-E50A-EABB84FFDCE0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51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>
            <a:extLst>
              <a:ext uri="{FF2B5EF4-FFF2-40B4-BE49-F238E27FC236}">
                <a16:creationId xmlns:a16="http://schemas.microsoft.com/office/drawing/2014/main" id="{9571114A-ECF2-F5E5-1F6E-B549DB1D5201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Results – Comparison to conventional correlations</a:t>
            </a:r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C22B1AC6-6332-567D-6625-293AD96AD31E}"/>
              </a:ext>
            </a:extLst>
          </p:cNvPr>
          <p:cNvSpPr txBox="1">
            <a:spLocks/>
          </p:cNvSpPr>
          <p:nvPr/>
        </p:nvSpPr>
        <p:spPr>
          <a:xfrm>
            <a:off x="2759063" y="1365160"/>
            <a:ext cx="1429820" cy="4121239"/>
          </a:xfrm>
          <a:prstGeom prst="rect">
            <a:avLst/>
          </a:prstGeom>
        </p:spPr>
        <p:txBody>
          <a:bodyPr numCol="2"/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7EBA3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Arial"/>
              </a:rPr>
              <a:t>TORIS</a:t>
            </a: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+mn-lt"/>
                <a:cs typeface="Arial"/>
              </a:rPr>
              <a:t>                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CE61E69-8DC6-A535-282A-D615892E2D1C}"/>
              </a:ext>
            </a:extLst>
          </p:cNvPr>
          <p:cNvSpPr txBox="1">
            <a:spLocks/>
          </p:cNvSpPr>
          <p:nvPr/>
        </p:nvSpPr>
        <p:spPr>
          <a:xfrm>
            <a:off x="8718028" y="1368380"/>
            <a:ext cx="1429820" cy="4121239"/>
          </a:xfrm>
          <a:prstGeom prst="rect">
            <a:avLst/>
          </a:prstGeom>
        </p:spPr>
        <p:txBody>
          <a:bodyPr numCol="2"/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7EBA3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dirty="0">
                <a:solidFill>
                  <a:srgbClr val="000000"/>
                </a:solidFill>
                <a:latin typeface="+mn-lt"/>
                <a:cs typeface="Arial"/>
              </a:rPr>
              <a:t>GOM</a:t>
            </a: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+mn-lt"/>
                <a:cs typeface="Arial"/>
              </a:rPr>
              <a:t>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1D221-BD24-3D24-2950-B297F33C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80" y="2534716"/>
            <a:ext cx="5781600" cy="3780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B237CA-1466-9659-B255-367638D77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22" y="2535229"/>
            <a:ext cx="5837862" cy="378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93DDDBE-C7B6-5C40-12C9-C2F38BD77D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64821"/>
              </p:ext>
            </p:extLst>
          </p:nvPr>
        </p:nvGraphicFramePr>
        <p:xfrm>
          <a:off x="1702470" y="1704092"/>
          <a:ext cx="2849619" cy="760095"/>
        </p:xfrm>
        <a:graphic>
          <a:graphicData uri="http://schemas.openxmlformats.org/drawingml/2006/table">
            <a:tbl>
              <a:tblPr/>
              <a:tblGrid>
                <a:gridCol w="949873">
                  <a:extLst>
                    <a:ext uri="{9D8B030D-6E8A-4147-A177-3AD203B41FA5}">
                      <a16:colId xmlns:a16="http://schemas.microsoft.com/office/drawing/2014/main" val="1133035058"/>
                    </a:ext>
                  </a:extLst>
                </a:gridCol>
                <a:gridCol w="949873">
                  <a:extLst>
                    <a:ext uri="{9D8B030D-6E8A-4147-A177-3AD203B41FA5}">
                      <a16:colId xmlns:a16="http://schemas.microsoft.com/office/drawing/2014/main" val="3864786575"/>
                    </a:ext>
                  </a:extLst>
                </a:gridCol>
                <a:gridCol w="949873">
                  <a:extLst>
                    <a:ext uri="{9D8B030D-6E8A-4147-A177-3AD203B41FA5}">
                      <a16:colId xmlns:a16="http://schemas.microsoft.com/office/drawing/2014/main" val="1591138405"/>
                    </a:ext>
                  </a:extLst>
                </a:gridCol>
              </a:tblGrid>
              <a:tr h="690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</a:t>
                      </a:r>
                      <a:r>
                        <a:rPr lang="en-AU" sz="1200" b="0" i="0" u="none" strike="noStrike" baseline="300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2  </a:t>
                      </a:r>
                      <a:r>
                        <a:rPr lang="en-AU" sz="1200" b="0" i="0" u="none" strike="noStrike" baseline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en-AU" sz="1200" b="0" i="0" u="none" strike="noStrike" baseline="3000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13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ML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Arps</a:t>
                      </a:r>
                      <a:r>
                        <a:rPr lang="en-AU" sz="12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 et al.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Guthrie and Greenberger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25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027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41ECCA1-6795-07EA-CB5F-DAF67A718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978154"/>
              </p:ext>
            </p:extLst>
          </p:nvPr>
        </p:nvGraphicFramePr>
        <p:xfrm>
          <a:off x="7668043" y="1704092"/>
          <a:ext cx="2849619" cy="760095"/>
        </p:xfrm>
        <a:graphic>
          <a:graphicData uri="http://schemas.openxmlformats.org/drawingml/2006/table">
            <a:tbl>
              <a:tblPr/>
              <a:tblGrid>
                <a:gridCol w="949873">
                  <a:extLst>
                    <a:ext uri="{9D8B030D-6E8A-4147-A177-3AD203B41FA5}">
                      <a16:colId xmlns:a16="http://schemas.microsoft.com/office/drawing/2014/main" val="1133035058"/>
                    </a:ext>
                  </a:extLst>
                </a:gridCol>
                <a:gridCol w="949873">
                  <a:extLst>
                    <a:ext uri="{9D8B030D-6E8A-4147-A177-3AD203B41FA5}">
                      <a16:colId xmlns:a16="http://schemas.microsoft.com/office/drawing/2014/main" val="3864786575"/>
                    </a:ext>
                  </a:extLst>
                </a:gridCol>
                <a:gridCol w="949873">
                  <a:extLst>
                    <a:ext uri="{9D8B030D-6E8A-4147-A177-3AD203B41FA5}">
                      <a16:colId xmlns:a16="http://schemas.microsoft.com/office/drawing/2014/main" val="1591138405"/>
                    </a:ext>
                  </a:extLst>
                </a:gridCol>
              </a:tblGrid>
              <a:tr h="69087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</a:t>
                      </a:r>
                      <a:r>
                        <a:rPr lang="en-AU" sz="1200" b="0" i="0" u="none" strike="noStrike" baseline="3000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2  </a:t>
                      </a:r>
                      <a:r>
                        <a:rPr lang="en-AU" sz="1200" b="0" i="0" u="none" strike="noStrike" baseline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Value</a:t>
                      </a:r>
                      <a:endParaRPr lang="en-AU" sz="1200" b="0" i="0" u="none" strike="noStrike" baseline="3000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72133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ML 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Arps</a:t>
                      </a:r>
                      <a:r>
                        <a:rPr lang="en-AU" sz="1200" b="0" i="0" u="none" strike="noStrike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 et al.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Guthrie and Greenberger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9251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0.88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0400278"/>
                  </a:ext>
                </a:extLst>
              </a:tr>
            </a:tbl>
          </a:graphicData>
        </a:graphic>
      </p:graphicFrame>
      <p:sp>
        <p:nvSpPr>
          <p:cNvPr id="15" name="Subtitle 2">
            <a:extLst>
              <a:ext uri="{FF2B5EF4-FFF2-40B4-BE49-F238E27FC236}">
                <a16:creationId xmlns:a16="http://schemas.microsoft.com/office/drawing/2014/main" id="{E86568DD-6A0D-367C-B144-AFFFF534FFCB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7843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13ECAF-380D-2551-5590-8275BF6CD35D}"/>
              </a:ext>
            </a:extLst>
          </p:cNvPr>
          <p:cNvSpPr txBox="1">
            <a:spLocks/>
          </p:cNvSpPr>
          <p:nvPr/>
        </p:nvSpPr>
        <p:spPr>
          <a:xfrm>
            <a:off x="342082" y="1306117"/>
            <a:ext cx="11367318" cy="5570712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Models provide basis for recovery factor prediction </a:t>
            </a:r>
          </a:p>
          <a:p>
            <a:r>
              <a:rPr lang="en-SG" dirty="0"/>
              <a:t>Purpose of using the model must be considered</a:t>
            </a:r>
          </a:p>
          <a:p>
            <a:pPr lvl="1"/>
            <a:r>
              <a:rPr lang="en-SG" dirty="0"/>
              <a:t>Margin of error (5-10%) shows a model suitable for early life RF estimation – in scenarios where analogues typically used </a:t>
            </a:r>
          </a:p>
          <a:p>
            <a:pPr lvl="1"/>
            <a:r>
              <a:rPr lang="en-SG" dirty="0"/>
              <a:t>Must be used with caution in marginal fields where error margin can lead to erroneous decision making</a:t>
            </a:r>
          </a:p>
          <a:p>
            <a:r>
              <a:rPr lang="en-SG" dirty="0"/>
              <a:t>Models are dependent on the quality of the data set</a:t>
            </a:r>
          </a:p>
          <a:p>
            <a:pPr lvl="1"/>
            <a:r>
              <a:rPr lang="en-SG" dirty="0"/>
              <a:t>Model biased to the location of data set</a:t>
            </a:r>
          </a:p>
          <a:p>
            <a:pPr lvl="2"/>
            <a:r>
              <a:rPr lang="en-SG" dirty="0"/>
              <a:t>Testing GOM model on fields ERCE evaluated in gulf of Mexico shows good results</a:t>
            </a:r>
          </a:p>
          <a:p>
            <a:pPr lvl="2"/>
            <a:r>
              <a:rPr lang="en-SG" dirty="0"/>
              <a:t>Testing GOM model on fields in completely different location shows worse results</a:t>
            </a:r>
          </a:p>
          <a:p>
            <a:r>
              <a:rPr lang="en-SG" dirty="0"/>
              <a:t>Model likely underestimates the effects of ‘categoric’ data compared to numerical data </a:t>
            </a:r>
          </a:p>
          <a:p>
            <a:pPr lvl="2"/>
            <a:r>
              <a:rPr lang="en-SG" dirty="0"/>
              <a:t>Categoric data separated into too many individual categories – requires mores simplification for trends</a:t>
            </a:r>
          </a:p>
          <a:p>
            <a:pPr lvl="2"/>
            <a:r>
              <a:rPr lang="en-SG" dirty="0"/>
              <a:t>Resultant likely underestimation of geological setting</a:t>
            </a:r>
          </a:p>
          <a:p>
            <a:r>
              <a:rPr lang="en-SG" dirty="0"/>
              <a:t>Low code is an effective way to deploy machine learning – but uncertainty in process</a:t>
            </a:r>
          </a:p>
          <a:p>
            <a:pPr lvl="1"/>
            <a:r>
              <a:rPr lang="en-SG" dirty="0"/>
              <a:t>Low code allows for rapid testing of multiple learning algorithms </a:t>
            </a:r>
          </a:p>
          <a:p>
            <a:pPr lvl="1"/>
            <a:r>
              <a:rPr lang="en-SG" dirty="0"/>
              <a:t>Machine learning model built separately from low code environment shows similar results for one learning algorithm</a:t>
            </a:r>
          </a:p>
          <a:p>
            <a:r>
              <a:rPr lang="en-SG" dirty="0"/>
              <a:t>Models show that machine learning can be effectively implemented to predict recovery given sufficient quality data set as long as domain knowledge respected</a:t>
            </a:r>
          </a:p>
          <a:p>
            <a:pPr lvl="1"/>
            <a:r>
              <a:rPr lang="en-SG" dirty="0"/>
              <a:t>Further work in applying to larger – geographically spread data set </a:t>
            </a:r>
          </a:p>
          <a:p>
            <a:pPr lvl="1"/>
            <a:r>
              <a:rPr lang="en-SG" dirty="0"/>
              <a:t>Use Neural Networks which are better at non-linearities 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F86499C-3670-DC47-4E2B-189028ABE3D0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Conclusions and Learnings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21EB7938-B668-5FEF-BBA9-C89701F25B9A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5289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E4AB-B6EB-4778-8A74-D72794AC349B}"/>
              </a:ext>
            </a:extLst>
          </p:cNvPr>
          <p:cNvSpPr txBox="1">
            <a:spLocks/>
          </p:cNvSpPr>
          <p:nvPr/>
        </p:nvSpPr>
        <p:spPr bwMode="auto">
          <a:xfrm>
            <a:off x="1654628" y="1853248"/>
            <a:ext cx="87630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800" b="1" dirty="0">
                <a:solidFill>
                  <a:srgbClr val="000000"/>
                </a:solidFill>
                <a:latin typeface="+mn-lt"/>
              </a:rPr>
              <a:t>Acknowledgements / Thank You / Questions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C77EBADA-D5E2-4FB2-A0BB-78A880F9B3B2}"/>
              </a:ext>
            </a:extLst>
          </p:cNvPr>
          <p:cNvSpPr txBox="1">
            <a:spLocks/>
          </p:cNvSpPr>
          <p:nvPr/>
        </p:nvSpPr>
        <p:spPr bwMode="auto">
          <a:xfrm>
            <a:off x="461584" y="2723107"/>
            <a:ext cx="11024315" cy="248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2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63674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F9A8CF-B4BA-4757-AB2C-A74A75770F08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259295F-28A4-16A2-DEBE-337A83BE6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324132"/>
              </p:ext>
            </p:extLst>
          </p:nvPr>
        </p:nvGraphicFramePr>
        <p:xfrm>
          <a:off x="1913586" y="2031179"/>
          <a:ext cx="6075060" cy="4050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2E71788-FBF7-7603-ACC2-A14966C5ACA6}"/>
              </a:ext>
            </a:extLst>
          </p:cNvPr>
          <p:cNvSpPr txBox="1"/>
          <p:nvPr/>
        </p:nvSpPr>
        <p:spPr>
          <a:xfrm>
            <a:off x="733331" y="1365589"/>
            <a:ext cx="10655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Recovery Factor (RF) is one the most critical, and sometimes subjective, inputs towards determine field reserve </a:t>
            </a:r>
            <a:r>
              <a:rPr lang="en-US" dirty="0">
                <a:sym typeface="Wingdings" panose="05000000000000000000" pitchFamily="2" charset="2"/>
              </a:rPr>
              <a:t> no clear approach to calculate or estimate given the variety of factors governing its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27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Can We Predict RF?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E71788-FBF7-7603-ACC2-A14966C5ACA6}"/>
              </a:ext>
            </a:extLst>
          </p:cNvPr>
          <p:cNvSpPr txBox="1"/>
          <p:nvPr/>
        </p:nvSpPr>
        <p:spPr>
          <a:xfrm>
            <a:off x="733331" y="1365589"/>
            <a:ext cx="106559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 workflow to predict RF by applying machine learning (ML) and artificial intelligence (AI) methods</a:t>
            </a:r>
          </a:p>
          <a:p>
            <a:pPr lvl="1"/>
            <a:r>
              <a:rPr lang="en-US" dirty="0"/>
              <a:t>Use of Geological features</a:t>
            </a:r>
          </a:p>
          <a:p>
            <a:pPr lvl="1"/>
            <a:r>
              <a:rPr lang="en-US" dirty="0"/>
              <a:t>Use of Categorical features</a:t>
            </a:r>
          </a:p>
          <a:p>
            <a:pPr lvl="1"/>
            <a:r>
              <a:rPr lang="en-US" dirty="0"/>
              <a:t>Use of Numerical features</a:t>
            </a:r>
          </a:p>
          <a:p>
            <a:r>
              <a:rPr lang="en-US" dirty="0"/>
              <a:t>Apply a “low-code” ML approach that simplifies the ML workflow</a:t>
            </a:r>
          </a:p>
          <a:p>
            <a:r>
              <a:rPr lang="en-US" dirty="0"/>
              <a:t>Investigate and understand variables that can have an impact on Recovery Factor using ML and AI methods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/>
              <a:t>Determine which parameters are of importance “to the machine” in RF prediction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/>
              <a:t>Determine and rank the effectiveness of different algorithms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dirty="0"/>
              <a:t>Understand some of the ML and AI solutions being developed in literature and industry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6DAFD2E4-1D78-3EEA-0C9D-34BE286292B2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3735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AFF1DE25-99C6-5A2E-468E-D9764CB5A6AF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Machine Learning Approach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4BFA2CF-5285-7906-AC03-316AAE3AE6F2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23A516-8126-4827-606B-2DA925E145A4}"/>
              </a:ext>
            </a:extLst>
          </p:cNvPr>
          <p:cNvGrpSpPr/>
          <p:nvPr/>
        </p:nvGrpSpPr>
        <p:grpSpPr>
          <a:xfrm>
            <a:off x="4975359" y="1748601"/>
            <a:ext cx="1535368" cy="1029865"/>
            <a:chOff x="1766100" y="1847673"/>
            <a:chExt cx="1535368" cy="10298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25B63E0-9197-EA7E-4366-391FA3BFF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6100" y="1847673"/>
              <a:ext cx="1535368" cy="7097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0E39C1-E51B-4C9A-AC98-5C513DBDF45A}"/>
                </a:ext>
              </a:extLst>
            </p:cNvPr>
            <p:cNvSpPr txBox="1"/>
            <p:nvPr/>
          </p:nvSpPr>
          <p:spPr>
            <a:xfrm>
              <a:off x="1859082" y="2531308"/>
              <a:ext cx="1349405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Preparation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82DB89-44AA-4B3C-6EB9-040176A373FD}"/>
              </a:ext>
            </a:extLst>
          </p:cNvPr>
          <p:cNvGrpSpPr/>
          <p:nvPr/>
        </p:nvGrpSpPr>
        <p:grpSpPr>
          <a:xfrm>
            <a:off x="1392965" y="1470164"/>
            <a:ext cx="1565277" cy="1055496"/>
            <a:chOff x="108919" y="1039748"/>
            <a:chExt cx="1565277" cy="10554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FBF0DC-D932-857B-FB1B-BDA0E9983ED5}"/>
                </a:ext>
              </a:extLst>
            </p:cNvPr>
            <p:cNvSpPr txBox="1"/>
            <p:nvPr/>
          </p:nvSpPr>
          <p:spPr>
            <a:xfrm>
              <a:off x="216856" y="1749014"/>
              <a:ext cx="1349405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Collection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6D403C6-3D97-E5F8-2D6C-5517B51DF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919" y="1039748"/>
              <a:ext cx="1565277" cy="70926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B93AF6-1E7E-00F2-B147-08491E889D36}"/>
              </a:ext>
            </a:extLst>
          </p:cNvPr>
          <p:cNvGrpSpPr/>
          <p:nvPr/>
        </p:nvGrpSpPr>
        <p:grpSpPr>
          <a:xfrm>
            <a:off x="8437475" y="1826508"/>
            <a:ext cx="2178958" cy="1615489"/>
            <a:chOff x="3622114" y="2095244"/>
            <a:chExt cx="2178958" cy="161548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DED8E8-27BB-17BC-698D-F4044DB0ABC6}"/>
                </a:ext>
              </a:extLst>
            </p:cNvPr>
            <p:cNvSpPr txBox="1"/>
            <p:nvPr/>
          </p:nvSpPr>
          <p:spPr>
            <a:xfrm>
              <a:off x="3622114" y="3364503"/>
              <a:ext cx="2178958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Choose Learning Algorithm</a:t>
              </a:r>
              <a:endParaRPr lang="en-SG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4A84586-6BF7-938D-50DC-91E5755FCC75}"/>
                </a:ext>
              </a:extLst>
            </p:cNvPr>
            <p:cNvGrpSpPr/>
            <p:nvPr/>
          </p:nvGrpSpPr>
          <p:grpSpPr>
            <a:xfrm>
              <a:off x="3631808" y="2095244"/>
              <a:ext cx="2039429" cy="1243151"/>
              <a:chOff x="4076316" y="780958"/>
              <a:chExt cx="2613950" cy="161913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919605D-138E-199A-4EC1-B590C08D6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6316" y="1549867"/>
                <a:ext cx="849561" cy="84956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6EEE664-68C5-527A-CB87-C873DB916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3603" y="1549867"/>
                <a:ext cx="817883" cy="85022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7B2DB5A-A417-7FFE-00BE-9807ECB27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5472" y="780958"/>
                <a:ext cx="831056" cy="8076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8F3B4C7-1171-42FE-5802-5EC816AA7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211" y="1569041"/>
                <a:ext cx="831055" cy="83105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60AA75DB-6B8E-8E0E-AF2B-FD1E2109F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0233" y="784109"/>
                <a:ext cx="811436" cy="81143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7783C0-3C2D-C9EA-B667-4F694F890B3B}"/>
              </a:ext>
            </a:extLst>
          </p:cNvPr>
          <p:cNvGrpSpPr/>
          <p:nvPr/>
        </p:nvGrpSpPr>
        <p:grpSpPr>
          <a:xfrm>
            <a:off x="5492798" y="4560194"/>
            <a:ext cx="1171441" cy="1520512"/>
            <a:chOff x="4933430" y="4589542"/>
            <a:chExt cx="1171441" cy="152051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F71A2A-6680-FA66-55C1-B6E7A8048D99}"/>
                </a:ext>
              </a:extLst>
            </p:cNvPr>
            <p:cNvSpPr txBox="1"/>
            <p:nvPr/>
          </p:nvSpPr>
          <p:spPr>
            <a:xfrm>
              <a:off x="4933430" y="5763824"/>
              <a:ext cx="1171441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the Model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8E3B6CC-5B82-9DA7-CF02-1BD5F1A65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33430" y="4589542"/>
              <a:ext cx="1171441" cy="1165403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4112E1-DAD4-C9D7-D126-39AFC5ECEA2C}"/>
              </a:ext>
            </a:extLst>
          </p:cNvPr>
          <p:cNvGrpSpPr/>
          <p:nvPr/>
        </p:nvGrpSpPr>
        <p:grpSpPr>
          <a:xfrm>
            <a:off x="8521041" y="4463276"/>
            <a:ext cx="1807137" cy="1405661"/>
            <a:chOff x="5948039" y="3216807"/>
            <a:chExt cx="1562470" cy="11525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9F2C900-4162-AD01-6349-35B0F5266743}"/>
                </a:ext>
              </a:extLst>
            </p:cNvPr>
            <p:cNvSpPr txBox="1"/>
            <p:nvPr/>
          </p:nvSpPr>
          <p:spPr>
            <a:xfrm>
              <a:off x="5948039" y="4023125"/>
              <a:ext cx="1562470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ctr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the Model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1A02C7-09C2-5C3F-20D4-F9386171AF0D}"/>
                </a:ext>
              </a:extLst>
            </p:cNvPr>
            <p:cNvGrpSpPr/>
            <p:nvPr/>
          </p:nvGrpSpPr>
          <p:grpSpPr>
            <a:xfrm>
              <a:off x="6016934" y="3216807"/>
              <a:ext cx="1422553" cy="713312"/>
              <a:chOff x="4029143" y="2886169"/>
              <a:chExt cx="2155683" cy="108092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09945B7-014E-A0D1-C052-8132B04FC6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9143" y="2890905"/>
                <a:ext cx="1085714" cy="107619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FF4EB715-9CC6-6E05-DC15-CEAAAFE93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5778" y="2886169"/>
                <a:ext cx="1019048" cy="1047619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18CBE7-D276-B4DB-EA90-7793451C1332}"/>
              </a:ext>
            </a:extLst>
          </p:cNvPr>
          <p:cNvGrpSpPr/>
          <p:nvPr/>
        </p:nvGrpSpPr>
        <p:grpSpPr>
          <a:xfrm>
            <a:off x="1894730" y="4670430"/>
            <a:ext cx="1911154" cy="1675165"/>
            <a:chOff x="702588" y="4929706"/>
            <a:chExt cx="1911154" cy="16751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C381C45-7C55-3407-FE2E-6AD5226B24C5}"/>
                </a:ext>
              </a:extLst>
            </p:cNvPr>
            <p:cNvSpPr txBox="1"/>
            <p:nvPr/>
          </p:nvSpPr>
          <p:spPr>
            <a:xfrm>
              <a:off x="702588" y="6136570"/>
              <a:ext cx="1911154" cy="468301"/>
            </a:xfrm>
            <a:prstGeom prst="rect">
              <a:avLst/>
            </a:prstGeom>
          </p:spPr>
          <p:txBody>
            <a:bodyPr wrap="square" rtlCol="0">
              <a:normAutofit lnSpcReduction="10000"/>
            </a:bodyPr>
            <a:lstStyle/>
            <a:p>
              <a:pPr algn="ctr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Deployment/ Evaluation on a “Blind” Data Set</a:t>
              </a:r>
              <a:endParaRPr lang="en-SG" sz="13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1DBF25F-ADA6-2407-8966-65447D3DE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05778" y="4929706"/>
              <a:ext cx="1270833" cy="1247153"/>
            </a:xfrm>
            <a:prstGeom prst="rect">
              <a:avLst/>
            </a:prstGeom>
          </p:spPr>
        </p:pic>
      </p:grpSp>
      <p:pic>
        <p:nvPicPr>
          <p:cNvPr id="30" name="Picture 2" descr="Empty checkbox - Free interface icons">
            <a:extLst>
              <a:ext uri="{FF2B5EF4-FFF2-40B4-BE49-F238E27FC236}">
                <a16:creationId xmlns:a16="http://schemas.microsoft.com/office/drawing/2014/main" id="{819E2557-1977-91E0-24DF-551C3E9E8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562" y="3168450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Empty checkbox - Free interface icons">
            <a:extLst>
              <a:ext uri="{FF2B5EF4-FFF2-40B4-BE49-F238E27FC236}">
                <a16:creationId xmlns:a16="http://schemas.microsoft.com/office/drawing/2014/main" id="{E3264154-AAE6-E194-76F7-A73193B96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414" y="5489283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Empty checkbox - Free interface icons">
            <a:extLst>
              <a:ext uri="{FF2B5EF4-FFF2-40B4-BE49-F238E27FC236}">
                <a16:creationId xmlns:a16="http://schemas.microsoft.com/office/drawing/2014/main" id="{3566078E-DCD9-4194-A64F-75E7C9871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934" y="5779546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Empty checkbox - Free interface icons">
            <a:extLst>
              <a:ext uri="{FF2B5EF4-FFF2-40B4-BE49-F238E27FC236}">
                <a16:creationId xmlns:a16="http://schemas.microsoft.com/office/drawing/2014/main" id="{4E623649-F1DD-1346-C1EE-E229CE1B8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298" y="5917583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9E5E74E5-FC0F-6A04-6CC1-F7E52A6EC1B8}"/>
              </a:ext>
            </a:extLst>
          </p:cNvPr>
          <p:cNvSpPr/>
          <p:nvPr/>
        </p:nvSpPr>
        <p:spPr>
          <a:xfrm rot="229325">
            <a:off x="3412684" y="1836477"/>
            <a:ext cx="1167502" cy="465960"/>
          </a:xfrm>
          <a:prstGeom prst="rightArrow">
            <a:avLst>
              <a:gd name="adj1" fmla="val 50000"/>
              <a:gd name="adj2" fmla="val 59803"/>
            </a:avLst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FA72BFC-47B6-AD32-84EF-4703CAB316E9}"/>
              </a:ext>
            </a:extLst>
          </p:cNvPr>
          <p:cNvSpPr/>
          <p:nvPr/>
        </p:nvSpPr>
        <p:spPr>
          <a:xfrm rot="560434">
            <a:off x="6843914" y="2097411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F9073745-839C-E1C0-0A53-32BB8E60B237}"/>
              </a:ext>
            </a:extLst>
          </p:cNvPr>
          <p:cNvSpPr/>
          <p:nvPr/>
        </p:nvSpPr>
        <p:spPr>
          <a:xfrm rot="10126595">
            <a:off x="7155839" y="4819605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BA4A57A-BF68-99C9-25C8-7CE46FB90A83}"/>
              </a:ext>
            </a:extLst>
          </p:cNvPr>
          <p:cNvSpPr/>
          <p:nvPr/>
        </p:nvSpPr>
        <p:spPr>
          <a:xfrm rot="10432449">
            <a:off x="3981488" y="5019682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28849BC2-99E4-F55D-537C-EEF4750E21C2}"/>
              </a:ext>
            </a:extLst>
          </p:cNvPr>
          <p:cNvSpPr/>
          <p:nvPr/>
        </p:nvSpPr>
        <p:spPr>
          <a:xfrm rot="5400000">
            <a:off x="9218896" y="3729228"/>
            <a:ext cx="510414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9" name="Picture 2" descr="Empty checkbox - Free interface icons">
            <a:extLst>
              <a:ext uri="{FF2B5EF4-FFF2-40B4-BE49-F238E27FC236}">
                <a16:creationId xmlns:a16="http://schemas.microsoft.com/office/drawing/2014/main" id="{8C9FEBC4-2334-D045-9CFD-76C9E247A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958" y="2504919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Empty checkbox - Free interface icons">
            <a:extLst>
              <a:ext uri="{FF2B5EF4-FFF2-40B4-BE49-F238E27FC236}">
                <a16:creationId xmlns:a16="http://schemas.microsoft.com/office/drawing/2014/main" id="{06321A3C-DA5A-BFF5-8501-99AE6CC5A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470" y="2227874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73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Data Sets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71403F8F-685F-4F22-882C-F20ED14B9A27}"/>
              </a:ext>
            </a:extLst>
          </p:cNvPr>
          <p:cNvSpPr txBox="1">
            <a:spLocks/>
          </p:cNvSpPr>
          <p:nvPr/>
        </p:nvSpPr>
        <p:spPr bwMode="auto">
          <a:xfrm>
            <a:off x="656823" y="1362474"/>
            <a:ext cx="10895526" cy="435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AU" sz="2000" dirty="0">
                <a:latin typeface="+mj-lt"/>
              </a:rPr>
              <a:t>Machine learning models developed on two open-source reservoir datasets:</a:t>
            </a:r>
          </a:p>
          <a:p>
            <a:pPr marL="457200" lvl="1" indent="0"/>
            <a:endParaRPr lang="en-AU" sz="2000" dirty="0">
              <a:latin typeface="+mj-lt"/>
            </a:endParaRPr>
          </a:p>
          <a:p>
            <a:pPr marL="457200" lvl="1" indent="0"/>
            <a:r>
              <a:rPr lang="en-AU" b="1" dirty="0">
                <a:latin typeface="+mj-lt"/>
              </a:rPr>
              <a:t>Tertiary Oil Recovery Information System (TORIS) database (1995 Vintage)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Reservoir database including ~2500 crude oil fields, onshore US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Representing ~65% of discovered oil onshore united states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TORIS database focuses primarily on ‘numeric’ inputs, rather than categoric such as geological feature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Inherent bias as many onshore US fields have similar development plans of tight well spacing and water injection </a:t>
            </a:r>
          </a:p>
          <a:p>
            <a:pPr marL="685800" lvl="2" indent="0">
              <a:buNone/>
            </a:pPr>
            <a:endParaRPr lang="en-AU" dirty="0">
              <a:latin typeface="+mj-lt"/>
            </a:endParaRPr>
          </a:p>
          <a:p>
            <a:pPr marL="457200" lvl="1" indent="0"/>
            <a:r>
              <a:rPr lang="en-AU" b="1" dirty="0">
                <a:latin typeface="+mj-lt"/>
              </a:rPr>
              <a:t>Gulf of Mexico (GOM) database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Collated by Bureau of Ocean Energy Management (US)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860 out of 1319 fields abandoned gives good certainty in recorded recovery factor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RF’s based on volumetric and performance based methods for remaining fields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Dominated by shelf and slope units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Majority of fields developed with water flooding</a:t>
            </a:r>
          </a:p>
          <a:p>
            <a:endParaRPr lang="en-AU" dirty="0"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C6C42C-FBF7-556D-EF62-EAE66A8B2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23041"/>
              </p:ext>
            </p:extLst>
          </p:nvPr>
        </p:nvGraphicFramePr>
        <p:xfrm>
          <a:off x="3683932" y="5123754"/>
          <a:ext cx="4824135" cy="1095375"/>
        </p:xfrm>
        <a:graphic>
          <a:graphicData uri="http://schemas.openxmlformats.org/drawingml/2006/table">
            <a:tbl>
              <a:tblPr firstRow="1" bandRow="1"/>
              <a:tblGrid>
                <a:gridCol w="759678">
                  <a:extLst>
                    <a:ext uri="{9D8B030D-6E8A-4147-A177-3AD203B41FA5}">
                      <a16:colId xmlns:a16="http://schemas.microsoft.com/office/drawing/2014/main" val="2889379950"/>
                    </a:ext>
                  </a:extLst>
                </a:gridCol>
                <a:gridCol w="932766">
                  <a:extLst>
                    <a:ext uri="{9D8B030D-6E8A-4147-A177-3AD203B41FA5}">
                      <a16:colId xmlns:a16="http://schemas.microsoft.com/office/drawing/2014/main" val="1406910132"/>
                    </a:ext>
                  </a:extLst>
                </a:gridCol>
                <a:gridCol w="831194">
                  <a:extLst>
                    <a:ext uri="{9D8B030D-6E8A-4147-A177-3AD203B41FA5}">
                      <a16:colId xmlns:a16="http://schemas.microsoft.com/office/drawing/2014/main" val="2779244856"/>
                    </a:ext>
                  </a:extLst>
                </a:gridCol>
                <a:gridCol w="901294">
                  <a:extLst>
                    <a:ext uri="{9D8B030D-6E8A-4147-A177-3AD203B41FA5}">
                      <a16:colId xmlns:a16="http://schemas.microsoft.com/office/drawing/2014/main" val="474095393"/>
                    </a:ext>
                  </a:extLst>
                </a:gridCol>
                <a:gridCol w="1399203">
                  <a:extLst>
                    <a:ext uri="{9D8B030D-6E8A-4147-A177-3AD203B41FA5}">
                      <a16:colId xmlns:a16="http://schemas.microsoft.com/office/drawing/2014/main" val="3256144929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Dataset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Categorical columns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Numerical columns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Data Set Size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Total Number of Usable Data Points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652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TORIS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  <a:endParaRPr lang="en-SG" sz="14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56</a:t>
                      </a:r>
                      <a:endParaRPr lang="en-SG" sz="14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96,670</a:t>
                      </a:r>
                      <a:endParaRPr lang="en-SG" sz="14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9,336</a:t>
                      </a:r>
                      <a:endParaRPr lang="en-SG" sz="14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0530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GOM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17</a:t>
                      </a:r>
                      <a:endParaRPr lang="en-SG" sz="1400" b="0" i="0" u="none" strike="noStrike" dirty="0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1,084,914</a:t>
                      </a:r>
                      <a:endParaRPr lang="en-SG" sz="1400" b="0" i="0" u="none" strike="noStrike">
                        <a:solidFill>
                          <a:srgbClr val="40404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b="0" i="0" u="none" strike="noStrike" dirty="0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59,175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473879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id="{4E8CFE57-0784-AE98-0BED-B566578B07A2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6021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CE8CCE9-499D-49A1-9FE1-AAAD4B51722B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Domain Knowledge 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6C25020F-CDC9-4EF6-B60A-0F1015C069FC}"/>
              </a:ext>
            </a:extLst>
          </p:cNvPr>
          <p:cNvSpPr txBox="1">
            <a:spLocks/>
          </p:cNvSpPr>
          <p:nvPr/>
        </p:nvSpPr>
        <p:spPr>
          <a:xfrm>
            <a:off x="1474638" y="1248884"/>
            <a:ext cx="6694148" cy="4121239"/>
          </a:xfrm>
          <a:prstGeom prst="rect">
            <a:avLst/>
          </a:prstGeom>
        </p:spPr>
        <p:txBody>
          <a:bodyPr numCol="2"/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kern="1200" baseline="0">
                <a:solidFill>
                  <a:srgbClr val="7EBA3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u="sng" dirty="0">
                <a:solidFill>
                  <a:schemeClr val="tx1"/>
                </a:solidFill>
              </a:rPr>
              <a:t>Missing Values</a:t>
            </a:r>
            <a:endParaRPr lang="en-SG" sz="2000" b="1" u="sng" dirty="0">
              <a:solidFill>
                <a:schemeClr val="tx1"/>
              </a:solidFill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endParaRPr lang="en-US" b="0" dirty="0">
              <a:solidFill>
                <a:srgbClr val="000000"/>
              </a:solidFill>
              <a:latin typeface="+mn-lt"/>
              <a:cs typeface="Arial"/>
            </a:endParaRPr>
          </a:p>
          <a:p>
            <a:pPr algn="l">
              <a:defRPr/>
            </a:pPr>
            <a:r>
              <a:rPr lang="en-US" b="0" dirty="0">
                <a:solidFill>
                  <a:srgbClr val="000000"/>
                </a:solidFill>
                <a:latin typeface="+mn-lt"/>
                <a:cs typeface="Arial"/>
              </a:rPr>
              <a:t>            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EE51A-77A1-4921-B1FA-5FA97A229C51}"/>
              </a:ext>
            </a:extLst>
          </p:cNvPr>
          <p:cNvSpPr txBox="1"/>
          <p:nvPr/>
        </p:nvSpPr>
        <p:spPr>
          <a:xfrm>
            <a:off x="7370289" y="1309983"/>
            <a:ext cx="38379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Correlation ≠ Causality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CF27E6-A5A7-F948-0889-043306F6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9" y="1648537"/>
            <a:ext cx="6583471" cy="4457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6DAAB4-5444-2F97-A8F8-FF33D2D6F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342" y="2021341"/>
            <a:ext cx="3508785" cy="22841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5213F-D8B8-CACB-0802-414405FDA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448" y="4052057"/>
            <a:ext cx="3456732" cy="238374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A93C7520-86CF-6DC4-00C9-710CB135CC3F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9051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(Multi)collinearity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02CA-8187-87DB-AAA4-FDCA23B2C623}"/>
              </a:ext>
            </a:extLst>
          </p:cNvPr>
          <p:cNvSpPr txBox="1"/>
          <p:nvPr/>
        </p:nvSpPr>
        <p:spPr>
          <a:xfrm>
            <a:off x="733331" y="1365589"/>
            <a:ext cx="106559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(Multi)collinearity is a condition where a predictor variable correlates with another predictor variable strongly. Therefore, changes in one of variable would cause changes in the other, giving a highly unstable end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Makes it difficult to determine which variables are significant if the model fluctuates greatly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Overfits your model because highly </a:t>
            </a:r>
            <a:r>
              <a:rPr lang="en-US" dirty="0" err="1"/>
              <a:t>correlatable</a:t>
            </a:r>
            <a:r>
              <a:rPr lang="en-US" dirty="0"/>
              <a:t> variables DOMINATE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A8BEE-38E3-EB92-90CD-01CEBBAF6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81" y="2593662"/>
            <a:ext cx="3545019" cy="3684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C667E-44B8-2A36-B72B-4137D6A0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170" y="2593662"/>
            <a:ext cx="4109060" cy="1639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051C03-F79D-1DED-124D-D791C184206C}"/>
              </a:ext>
            </a:extLst>
          </p:cNvPr>
          <p:cNvSpPr txBox="1"/>
          <p:nvPr/>
        </p:nvSpPr>
        <p:spPr>
          <a:xfrm>
            <a:off x="5131597" y="4171837"/>
            <a:ext cx="658495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Highly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correlatable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values defined as having coefficients &gt; 0.7.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plot, the following 3 parameters show collinearity and do not add additional information to the predictive model. </a:t>
            </a:r>
          </a:p>
          <a:p>
            <a:pPr algn="l"/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Pressure 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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</a:rPr>
              <a:t> Temperature</a:t>
            </a:r>
          </a:p>
          <a:p>
            <a:pPr algn="l"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Helvetica Neue"/>
              </a:rPr>
              <a:t> Depositional System </a:t>
            </a:r>
            <a:r>
              <a:rPr lang="en-US" sz="1600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 Lithologic Code</a:t>
            </a:r>
          </a:p>
          <a:p>
            <a:pPr algn="l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Helvetica Neue"/>
                <a:sym typeface="Wingdings" panose="05000000000000000000" pitchFamily="2" charset="2"/>
              </a:rPr>
              <a:t> Initial GOR </a:t>
            </a:r>
            <a:r>
              <a:rPr lang="en-US" sz="1600" dirty="0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 Oil </a:t>
            </a:r>
            <a:r>
              <a:rPr lang="en-US" sz="1600" dirty="0" err="1">
                <a:solidFill>
                  <a:srgbClr val="000000"/>
                </a:solidFill>
                <a:latin typeface="Helvetica Neue"/>
                <a:sym typeface="Wingdings" panose="05000000000000000000" pitchFamily="2" charset="2"/>
              </a:rPr>
              <a:t>FVFi</a:t>
            </a:r>
            <a:endParaRPr lang="en-US" sz="16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212A520-17BD-EF3D-42FB-DA44D2F98290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319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TORIS Database Inputs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02CA-8187-87DB-AAA4-FDCA23B2C623}"/>
              </a:ext>
            </a:extLst>
          </p:cNvPr>
          <p:cNvSpPr txBox="1"/>
          <p:nvPr/>
        </p:nvSpPr>
        <p:spPr>
          <a:xfrm>
            <a:off x="8470899" y="1365589"/>
            <a:ext cx="291835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TORIS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Categorical inputs (Lithology code, Fractured faulted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14 Numerical data types (Well spacing, net pay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9,336 datapoints (~10% of original database)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GOM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Categorical inputs (Chronozone, Drive Mechanism)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13 Numerical data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59,175 datapoints (~4% of original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7F4A7A-BEF7-A99D-61FB-E921282B5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175520"/>
              </p:ext>
            </p:extLst>
          </p:nvPr>
        </p:nvGraphicFramePr>
        <p:xfrm>
          <a:off x="827931" y="1406785"/>
          <a:ext cx="7488138" cy="4828581"/>
        </p:xfrm>
        <a:graphic>
          <a:graphicData uri="http://schemas.openxmlformats.org/drawingml/2006/table">
            <a:tbl>
              <a:tblPr/>
              <a:tblGrid>
                <a:gridCol w="1363402">
                  <a:extLst>
                    <a:ext uri="{9D8B030D-6E8A-4147-A177-3AD203B41FA5}">
                      <a16:colId xmlns:a16="http://schemas.microsoft.com/office/drawing/2014/main" val="1783019677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713845717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1034950437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233763183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327261771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1494174896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1761762903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635560084"/>
                    </a:ext>
                  </a:extLst>
                </a:gridCol>
                <a:gridCol w="765592">
                  <a:extLst>
                    <a:ext uri="{9D8B030D-6E8A-4147-A177-3AD203B41FA5}">
                      <a16:colId xmlns:a16="http://schemas.microsoft.com/office/drawing/2014/main" val="306586613"/>
                    </a:ext>
                  </a:extLst>
                </a:gridCol>
              </a:tblGrid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SG" sz="1000" b="0" i="0" u="none" strike="noStrike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count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 mean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std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0.25 percentile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0.5 percentile-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0.75 percentile-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max-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8246925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Lithology Code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39348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Well Spacing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033023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 Pay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394894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Gross Pay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2300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8857055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Porosity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5272500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Swi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452223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Oil FVF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1.099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2.127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465294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Temp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2813879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Permeability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1507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26816.5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772087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 Gravity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2901745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Viscosity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387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10468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0.07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0.81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200000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7463522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OOIP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884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22000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05005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Initial GOR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472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687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950058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Initial Pressure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2215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1368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1250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1850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2900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algn="ctr" defTabSz="685800" rtl="0" eaLnBrk="1" fontAlgn="b" latinLnBrk="0" hangingPunct="1"/>
                      <a:r>
                        <a:rPr lang="en-AU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9500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777490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Fractured Faulted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296887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Shale Breaks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5553630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Major Gas Cap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166675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Geological Play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623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713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414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830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2417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455790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Deposition System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5880668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Diagenetic Overprint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117751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Structural Complexity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23722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Heterogeniety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862246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Trap Type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897103"/>
                  </a:ext>
                </a:extLst>
              </a:tr>
              <a:tr h="1880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URF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389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0.311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 fontAlgn="b"/>
                      <a:r>
                        <a:rPr lang="en-AU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0.5073</a:t>
                      </a:r>
                    </a:p>
                  </a:txBody>
                  <a:tcPr marL="6220" marR="6220" marT="6220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9151577"/>
                  </a:ext>
                </a:extLst>
              </a:tr>
            </a:tbl>
          </a:graphicData>
        </a:graphic>
      </p:graphicFrame>
      <p:sp>
        <p:nvSpPr>
          <p:cNvPr id="10" name="Subtitle 2">
            <a:extLst>
              <a:ext uri="{FF2B5EF4-FFF2-40B4-BE49-F238E27FC236}">
                <a16:creationId xmlns:a16="http://schemas.microsoft.com/office/drawing/2014/main" id="{2CC0D4EC-E0CE-A1DC-108A-A5D6ACAC9EA7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036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5EB614C7-D784-4824-9401-34724B9CCFF3}"/>
              </a:ext>
            </a:extLst>
          </p:cNvPr>
          <p:cNvSpPr txBox="1">
            <a:spLocks/>
          </p:cNvSpPr>
          <p:nvPr/>
        </p:nvSpPr>
        <p:spPr bwMode="auto">
          <a:xfrm>
            <a:off x="1913586" y="990489"/>
            <a:ext cx="8382000" cy="400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How to chose right ML algorithm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71403F8F-685F-4F22-882C-F20ED14B9A27}"/>
              </a:ext>
            </a:extLst>
          </p:cNvPr>
          <p:cNvSpPr txBox="1">
            <a:spLocks/>
          </p:cNvSpPr>
          <p:nvPr/>
        </p:nvSpPr>
        <p:spPr bwMode="auto">
          <a:xfrm>
            <a:off x="656823" y="1510570"/>
            <a:ext cx="3864377" cy="4471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2000" dirty="0">
                <a:latin typeface="+mj-lt"/>
              </a:rPr>
              <a:t>Factors to consider: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Interpretability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The number of data points and features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Data format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Linearity of data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Training time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Prediction time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4595F"/>
                </a:solidFill>
                <a:effectLst/>
                <a:latin typeface="+mj-lt"/>
              </a:rPr>
              <a:t>Memory requirements</a:t>
            </a:r>
          </a:p>
          <a:p>
            <a:pPr marL="0" indent="0">
              <a:buNone/>
            </a:pPr>
            <a:r>
              <a:rPr lang="en-US" dirty="0">
                <a:latin typeface="+mj-lt"/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</a:rPr>
              <a:t>Not an easy task.</a:t>
            </a:r>
            <a:endParaRPr lang="en-SG" dirty="0">
              <a:latin typeface="+mj-lt"/>
            </a:endParaRPr>
          </a:p>
          <a:p>
            <a:endParaRPr lang="en-SG" sz="2000" dirty="0">
              <a:latin typeface="+mj-lt"/>
            </a:endParaRPr>
          </a:p>
          <a:p>
            <a:r>
              <a:rPr lang="en-SG" sz="2000" dirty="0">
                <a:latin typeface="+mj-lt"/>
              </a:rPr>
              <a:t>An alternative is to build all and later select the best, but this is time consuming if done “manually”. </a:t>
            </a:r>
          </a:p>
          <a:p>
            <a:pPr marL="0" indent="0">
              <a:buNone/>
            </a:pPr>
            <a:r>
              <a:rPr lang="en-SG" sz="2000" dirty="0">
                <a:latin typeface="+mj-lt"/>
                <a:sym typeface="Wingdings" panose="05000000000000000000" pitchFamily="2" charset="2"/>
              </a:rPr>
              <a:t></a:t>
            </a:r>
            <a:r>
              <a:rPr lang="en-SG" sz="2000" dirty="0">
                <a:latin typeface="+mj-lt"/>
              </a:rPr>
              <a:t> Low Code Machine Learning Libraries</a:t>
            </a:r>
          </a:p>
          <a:p>
            <a:endParaRPr lang="en-AU" sz="2000" dirty="0">
              <a:latin typeface="+mj-lt"/>
            </a:endParaRPr>
          </a:p>
          <a:p>
            <a:endParaRPr lang="en-AU" sz="2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A53CF2-481D-AE35-7163-F2D99B7A8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1045" y="2014448"/>
            <a:ext cx="5828281" cy="363962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6FC2A38C-3314-707A-7A4D-26EFF685526A}"/>
              </a:ext>
            </a:extLst>
          </p:cNvPr>
          <p:cNvSpPr txBox="1">
            <a:spLocks/>
          </p:cNvSpPr>
          <p:nvPr/>
        </p:nvSpPr>
        <p:spPr bwMode="auto">
          <a:xfrm>
            <a:off x="1524000" y="6277984"/>
            <a:ext cx="9245600" cy="31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SPE-210769-MS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Applying Data Analytics and Machine Learning Methods for Recovery Factor Prediction and Uncertainty Modelling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• Abel Thomas-Hy &amp; Kanna </a:t>
            </a:r>
            <a:r>
              <a:rPr lang="en-US" altLang="en-US" sz="1000" dirty="0">
                <a:solidFill>
                  <a:srgbClr val="000000"/>
                </a:solidFill>
                <a:latin typeface="+mn-lt"/>
              </a:rPr>
              <a:t>Swaminathan</a:t>
            </a:r>
            <a:r>
              <a:rPr lang="en-US" altLang="en-US" sz="1000" dirty="0">
                <a:solidFill>
                  <a:srgbClr val="000000"/>
                </a:solidFill>
                <a:latin typeface="+mn-lt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F39CCFD-36C0-C83D-A15C-C17018E94A4E}"/>
              </a:ext>
            </a:extLst>
          </p:cNvPr>
          <p:cNvSpPr/>
          <p:nvPr/>
        </p:nvSpPr>
        <p:spPr>
          <a:xfrm>
            <a:off x="9975273" y="2856808"/>
            <a:ext cx="216131" cy="2272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3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PE Conference Templates">
      <a:dk1>
        <a:srgbClr val="4D4D4F"/>
      </a:dk1>
      <a:lt1>
        <a:sysClr val="window" lastClr="FFFFFF"/>
      </a:lt1>
      <a:dk2>
        <a:srgbClr val="0046AD"/>
      </a:dk2>
      <a:lt2>
        <a:srgbClr val="EFEEED"/>
      </a:lt2>
      <a:accent1>
        <a:srgbClr val="F0AB00"/>
      </a:accent1>
      <a:accent2>
        <a:srgbClr val="F9D380"/>
      </a:accent2>
      <a:accent3>
        <a:srgbClr val="797DB0"/>
      </a:accent3>
      <a:accent4>
        <a:srgbClr val="363635"/>
      </a:accent4>
      <a:accent5>
        <a:srgbClr val="696968"/>
      </a:accent5>
      <a:accent6>
        <a:srgbClr val="A8A7A7"/>
      </a:accent6>
      <a:hlink>
        <a:srgbClr val="132E77"/>
      </a:hlink>
      <a:folHlink>
        <a:srgbClr val="797DB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800" b="0" i="0" kern="1200" dirty="0" smtClean="0">
            <a:solidFill>
              <a:schemeClr val="tx1"/>
            </a:solidFill>
            <a:effectLst/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</TotalTime>
  <Words>2254</Words>
  <Application>Microsoft Office PowerPoint</Application>
  <PresentationFormat>Widescreen</PresentationFormat>
  <Paragraphs>576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Ivaylo Lazarov</dc:creator>
  <cp:lastModifiedBy>Muhammad Aizat Rusli</cp:lastModifiedBy>
  <cp:revision>23</cp:revision>
  <dcterms:created xsi:type="dcterms:W3CDTF">2017-10-06T15:53:07Z</dcterms:created>
  <dcterms:modified xsi:type="dcterms:W3CDTF">2022-10-17T03:17:28Z</dcterms:modified>
</cp:coreProperties>
</file>